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0"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4D755-AA2E-448A-829B-A78D2735FCF2}" type="datetimeFigureOut">
              <a:rPr lang="en-US" smtClean="0"/>
              <a:t>12/20/2016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D91C6-3011-4B1E-B3C4-F7144A1E83C3}" type="slidenum">
              <a:rPr lang="en-US" smtClean="0"/>
              <a:t>‹#›</a:t>
            </a:fld>
            <a:endParaRPr lang="en-US"/>
          </a:p>
        </p:txBody>
      </p:sp>
    </p:spTree>
    <p:extLst>
      <p:ext uri="{BB962C8B-B14F-4D97-AF65-F5344CB8AC3E}">
        <p14:creationId xmlns:p14="http://schemas.microsoft.com/office/powerpoint/2010/main" val="1875405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76BB5F-651B-4DE0-9B57-C490BD8A96B2}"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163160-3139-4906-9C3D-CE25C23CA283}"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C2084A-44DB-48F3-BA05-971011F4F1F5}" type="slidenum">
              <a:rPr lang="en-US" smtClean="0"/>
              <a:pPr/>
              <a:t>12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BEF314-35E0-40EC-ABDB-69138EA61A81}"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16CA100-76DC-4F0E-81CF-4FAB58036CE3}"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BF3F74-296F-4270-9725-4F27ACFB12E0}"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73AF5B-1CEB-4F1B-86FA-290D289A1E11}"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AE00F7-3E7E-4726-9D0F-4EBCD18AAC11}"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0476E2-BEB7-4E9E-A01F-D4C99545627D}"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C06E39-D183-477D-A244-9191F8D544EE}"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1BB800-05BE-47B8-96D4-605236512117}"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04E53-3740-4054-AB58-56CE175E0604}"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04E53-3740-4054-AB58-56CE175E0604}"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04E53-3740-4054-AB58-56CE175E0604}"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04E53-3740-4054-AB58-56CE175E0604}"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04E53-3740-4054-AB58-56CE175E0604}"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04E53-3740-4054-AB58-56CE175E0604}"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04E53-3740-4054-AB58-56CE175E0604}" type="datetimeFigureOut">
              <a:rPr lang="en-US" smtClean="0"/>
              <a:t>12/20/2016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04E53-3740-4054-AB58-56CE175E0604}" type="datetimeFigureOut">
              <a:rPr lang="en-US" smtClean="0"/>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04E53-3740-4054-AB58-56CE175E0604}" type="datetimeFigureOut">
              <a:rPr lang="en-US" smtClean="0"/>
              <a:t>12/20/2016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04E53-3740-4054-AB58-56CE175E0604}"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04E53-3740-4054-AB58-56CE175E0604}"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F37D-3DAA-48BC-8EAA-6FD7771C65A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04E53-3740-4054-AB58-56CE175E0604}" type="datetimeFigureOut">
              <a:rPr lang="en-US" smtClean="0"/>
              <a:t>12/20/2016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AF37D-3DAA-48BC-8EAA-6FD7771C65A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5" name="Picture 9" descr="POINSET2"/>
          <p:cNvPicPr>
            <a:picLocks noChangeAspect="1" noChangeArrowheads="1"/>
          </p:cNvPicPr>
          <p:nvPr/>
        </p:nvPicPr>
        <p:blipFill>
          <a:blip r:embed="rId2"/>
          <a:srcRect/>
          <a:stretch>
            <a:fillRect/>
          </a:stretch>
        </p:blipFill>
        <p:spPr bwMode="auto">
          <a:xfrm rot="16200000">
            <a:off x="91281" y="4129882"/>
            <a:ext cx="2636837" cy="2819400"/>
          </a:xfrm>
          <a:prstGeom prst="rect">
            <a:avLst/>
          </a:prstGeom>
          <a:noFill/>
        </p:spPr>
      </p:pic>
      <p:pic>
        <p:nvPicPr>
          <p:cNvPr id="24586" name="Picture 10" descr="POINSET2"/>
          <p:cNvPicPr>
            <a:picLocks noChangeAspect="1" noChangeArrowheads="1"/>
          </p:cNvPicPr>
          <p:nvPr/>
        </p:nvPicPr>
        <p:blipFill>
          <a:blip r:embed="rId2"/>
          <a:srcRect/>
          <a:stretch>
            <a:fillRect/>
          </a:stretch>
        </p:blipFill>
        <p:spPr bwMode="auto">
          <a:xfrm rot="10800000">
            <a:off x="6248400" y="4125913"/>
            <a:ext cx="2895600" cy="2732087"/>
          </a:xfrm>
          <a:prstGeom prst="rect">
            <a:avLst/>
          </a:prstGeom>
          <a:noFill/>
        </p:spPr>
      </p:pic>
      <p:sp>
        <p:nvSpPr>
          <p:cNvPr id="24588" name="Text Box 12"/>
          <p:cNvSpPr txBox="1">
            <a:spLocks noChangeArrowheads="1"/>
          </p:cNvSpPr>
          <p:nvPr/>
        </p:nvSpPr>
        <p:spPr bwMode="auto">
          <a:xfrm>
            <a:off x="457200" y="762000"/>
            <a:ext cx="8382000" cy="1077218"/>
          </a:xfrm>
          <a:prstGeom prst="rect">
            <a:avLst/>
          </a:prstGeom>
          <a:noFill/>
          <a:ln w="9525">
            <a:noFill/>
            <a:miter lim="800000"/>
            <a:headEnd/>
            <a:tailEnd/>
          </a:ln>
          <a:effectLst/>
        </p:spPr>
        <p:txBody>
          <a:bodyPr wrap="square">
            <a:spAutoFit/>
          </a:bodyPr>
          <a:lstStyle/>
          <a:p>
            <a:pPr algn="ctr"/>
            <a:r>
              <a:rPr lang="en-US" sz="3200" b="1">
                <a:solidFill>
                  <a:srgbClr val="FF0000"/>
                </a:solidFill>
                <a:latin typeface="Times New Roman" pitchFamily="18" charset="0"/>
                <a:cs typeface="Times New Roman" pitchFamily="18" charset="0"/>
              </a:rPr>
              <a:t>PHÒNG GD &amp;ĐT </a:t>
            </a:r>
            <a:r>
              <a:rPr lang="en-US" sz="3200" b="1" smtClean="0">
                <a:solidFill>
                  <a:srgbClr val="FF0000"/>
                </a:solidFill>
                <a:latin typeface="Times New Roman" pitchFamily="18" charset="0"/>
                <a:cs typeface="Times New Roman" pitchFamily="18" charset="0"/>
              </a:rPr>
              <a:t>QUẬN LONG BIÊN</a:t>
            </a:r>
            <a:endParaRPr lang="en-US" sz="3200" b="1">
              <a:solidFill>
                <a:srgbClr val="FF0000"/>
              </a:solidFill>
              <a:latin typeface="Times New Roman" pitchFamily="18" charset="0"/>
              <a:cs typeface="Times New Roman" pitchFamily="18" charset="0"/>
            </a:endParaRPr>
          </a:p>
          <a:p>
            <a:pPr algn="ctr"/>
            <a:r>
              <a:rPr lang="en-US" sz="3200" b="1">
                <a:solidFill>
                  <a:srgbClr val="FF0000"/>
                </a:solidFill>
                <a:latin typeface="Times New Roman" pitchFamily="18" charset="0"/>
                <a:cs typeface="Times New Roman" pitchFamily="18" charset="0"/>
              </a:rPr>
              <a:t>TRƯỜNG </a:t>
            </a:r>
            <a:r>
              <a:rPr lang="en-US" sz="3200" b="1" smtClean="0">
                <a:solidFill>
                  <a:srgbClr val="FF0000"/>
                </a:solidFill>
                <a:latin typeface="Times New Roman" pitchFamily="18" charset="0"/>
                <a:cs typeface="Times New Roman" pitchFamily="18" charset="0"/>
              </a:rPr>
              <a:t>TIỂU </a:t>
            </a:r>
            <a:r>
              <a:rPr lang="en-US" sz="3200" b="1">
                <a:solidFill>
                  <a:srgbClr val="FF0000"/>
                </a:solidFill>
                <a:latin typeface="Times New Roman" pitchFamily="18" charset="0"/>
                <a:cs typeface="Times New Roman" pitchFamily="18" charset="0"/>
              </a:rPr>
              <a:t>HỌC </a:t>
            </a:r>
            <a:r>
              <a:rPr lang="en-US" sz="3200" b="1" smtClean="0">
                <a:solidFill>
                  <a:srgbClr val="FF0000"/>
                </a:solidFill>
                <a:latin typeface="Times New Roman" pitchFamily="18" charset="0"/>
                <a:cs typeface="Times New Roman" pitchFamily="18" charset="0"/>
              </a:rPr>
              <a:t>ÁI MỘ B</a:t>
            </a:r>
            <a:endParaRPr lang="en-US" sz="3200" b="1">
              <a:solidFill>
                <a:srgbClr val="FF0000"/>
              </a:solidFill>
              <a:latin typeface="Times New Roman" pitchFamily="18" charset="0"/>
              <a:cs typeface="Times New Roman" pitchFamily="18" charset="0"/>
            </a:endParaRPr>
          </a:p>
        </p:txBody>
      </p:sp>
      <p:sp>
        <p:nvSpPr>
          <p:cNvPr id="24590" name="Text Box 14"/>
          <p:cNvSpPr txBox="1">
            <a:spLocks noChangeArrowheads="1"/>
          </p:cNvSpPr>
          <p:nvPr/>
        </p:nvSpPr>
        <p:spPr bwMode="auto">
          <a:xfrm>
            <a:off x="1918503" y="2514600"/>
            <a:ext cx="5701497" cy="1938992"/>
          </a:xfrm>
          <a:prstGeom prst="rect">
            <a:avLst/>
          </a:prstGeom>
          <a:noFill/>
          <a:ln w="9525">
            <a:noFill/>
            <a:miter lim="800000"/>
            <a:headEnd/>
            <a:tailEnd/>
          </a:ln>
          <a:effectLst/>
        </p:spPr>
        <p:txBody>
          <a:bodyPr wrap="none">
            <a:spAutoFit/>
          </a:bodyPr>
          <a:lstStyle/>
          <a:p>
            <a:pPr algn="ctr"/>
            <a:r>
              <a:rPr lang="en-US" sz="4000" b="1" smtClean="0">
                <a:solidFill>
                  <a:srgbClr val="0000FF"/>
                </a:solidFill>
                <a:latin typeface="Times New Roman" pitchFamily="18" charset="0"/>
                <a:cs typeface="Times New Roman" pitchFamily="18" charset="0"/>
              </a:rPr>
              <a:t>PHÂN MÔN: </a:t>
            </a:r>
            <a:r>
              <a:rPr lang="en-US" sz="4000" b="1">
                <a:solidFill>
                  <a:srgbClr val="0000FF"/>
                </a:solidFill>
                <a:latin typeface="Times New Roman" pitchFamily="18" charset="0"/>
                <a:cs typeface="Times New Roman" pitchFamily="18" charset="0"/>
              </a:rPr>
              <a:t>TẬP ĐỌC </a:t>
            </a:r>
            <a:endParaRPr lang="en-US" sz="4000" b="1" smtClean="0">
              <a:solidFill>
                <a:srgbClr val="0000FF"/>
              </a:solidFill>
              <a:latin typeface="Times New Roman" pitchFamily="18" charset="0"/>
              <a:cs typeface="Times New Roman" pitchFamily="18" charset="0"/>
            </a:endParaRPr>
          </a:p>
          <a:p>
            <a:pPr algn="ctr"/>
            <a:endParaRPr lang="en-US" sz="4000" b="1" smtClean="0">
              <a:solidFill>
                <a:srgbClr val="0000FF"/>
              </a:solidFill>
              <a:latin typeface="Times New Roman" pitchFamily="18" charset="0"/>
              <a:cs typeface="Times New Roman" pitchFamily="18" charset="0"/>
            </a:endParaRPr>
          </a:p>
          <a:p>
            <a:pPr algn="ctr"/>
            <a:r>
              <a:rPr lang="en-US" sz="4000" b="1" smtClean="0">
                <a:solidFill>
                  <a:srgbClr val="0000FF"/>
                </a:solidFill>
                <a:latin typeface="Times New Roman" pitchFamily="18" charset="0"/>
                <a:cs typeface="Times New Roman" pitchFamily="18" charset="0"/>
              </a:rPr>
              <a:t>LỚP </a:t>
            </a:r>
            <a:r>
              <a:rPr lang="en-US" sz="4000" b="1">
                <a:solidFill>
                  <a:srgbClr val="0000FF"/>
                </a:solidFill>
                <a:latin typeface="Times New Roman" pitchFamily="18" charset="0"/>
                <a:cs typeface="Times New Roman" pitchFamily="18" charset="0"/>
              </a:rPr>
              <a:t>2</a:t>
            </a:r>
          </a:p>
        </p:txBody>
      </p:sp>
      <p:sp>
        <p:nvSpPr>
          <p:cNvPr id="24592" name="Text Box 16"/>
          <p:cNvSpPr txBox="1">
            <a:spLocks noChangeArrowheads="1"/>
          </p:cNvSpPr>
          <p:nvPr/>
        </p:nvSpPr>
        <p:spPr bwMode="auto">
          <a:xfrm>
            <a:off x="2939287" y="5181600"/>
            <a:ext cx="3690113" cy="646331"/>
          </a:xfrm>
          <a:prstGeom prst="rect">
            <a:avLst/>
          </a:prstGeom>
          <a:solidFill>
            <a:srgbClr val="99FF99"/>
          </a:solidFill>
          <a:ln w="9525">
            <a:noFill/>
            <a:miter lim="800000"/>
            <a:headEnd/>
            <a:tailEnd/>
          </a:ln>
          <a:effectLst/>
        </p:spPr>
        <p:txBody>
          <a:bodyPr wrap="none">
            <a:spAutoFit/>
          </a:bodyPr>
          <a:lstStyle/>
          <a:p>
            <a:r>
              <a:rPr lang="en-US" sz="3600" b="1" smtClean="0">
                <a:solidFill>
                  <a:srgbClr val="FF0000"/>
                </a:solidFill>
                <a:latin typeface="Times New Roman" pitchFamily="18" charset="0"/>
                <a:cs typeface="Times New Roman" pitchFamily="18" charset="0"/>
              </a:rPr>
              <a:t>BÀI: TÌM NGỌC</a:t>
            </a:r>
            <a:endParaRPr lang="en-US" sz="3600" b="1">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AutoShape 7"/>
          <p:cNvSpPr>
            <a:spLocks noChangeArrowheads="1"/>
          </p:cNvSpPr>
          <p:nvPr/>
        </p:nvSpPr>
        <p:spPr bwMode="auto">
          <a:xfrm>
            <a:off x="457200" y="793750"/>
            <a:ext cx="8382000" cy="1219200"/>
          </a:xfrm>
          <a:prstGeom prst="cloudCallout">
            <a:avLst>
              <a:gd name="adj1" fmla="val -39889"/>
              <a:gd name="adj2" fmla="val 66278"/>
            </a:avLst>
          </a:prstGeom>
          <a:solidFill>
            <a:schemeClr val="hlink"/>
          </a:solidFill>
          <a:ln w="9525">
            <a:solidFill>
              <a:schemeClr val="tx1"/>
            </a:solidFill>
            <a:round/>
            <a:headEnd/>
            <a:tailEnd/>
          </a:ln>
        </p:spPr>
        <p:txBody>
          <a:bodyPr/>
          <a:lstStyle/>
          <a:p>
            <a:pPr algn="ctr"/>
            <a:r>
              <a:rPr lang="en-US" sz="2400" b="1">
                <a:solidFill>
                  <a:schemeClr val="bg1"/>
                </a:solidFill>
                <a:latin typeface="Times New Roman" pitchFamily="18" charset="0"/>
                <a:cs typeface="Times New Roman" pitchFamily="18" charset="0"/>
              </a:rPr>
              <a:t>4. Tìm</a:t>
            </a:r>
            <a:r>
              <a:rPr lang="en-US" b="1">
                <a:latin typeface="Times New Roman" pitchFamily="18" charset="0"/>
                <a:cs typeface="Times New Roman" pitchFamily="18" charset="0"/>
              </a:rPr>
              <a:t> </a:t>
            </a:r>
            <a:r>
              <a:rPr lang="en-US" sz="2400" b="1">
                <a:solidFill>
                  <a:schemeClr val="bg1"/>
                </a:solidFill>
                <a:latin typeface="Times New Roman" pitchFamily="18" charset="0"/>
                <a:cs typeface="Times New Roman" pitchFamily="18" charset="0"/>
              </a:rPr>
              <a:t>trong bài những từ khen ngợi Chó và Mèo ?</a:t>
            </a:r>
          </a:p>
        </p:txBody>
      </p:sp>
      <p:sp>
        <p:nvSpPr>
          <p:cNvPr id="10248" name="Text Box 8"/>
          <p:cNvSpPr txBox="1">
            <a:spLocks noChangeArrowheads="1"/>
          </p:cNvSpPr>
          <p:nvPr/>
        </p:nvSpPr>
        <p:spPr bwMode="auto">
          <a:xfrm>
            <a:off x="228600" y="3285271"/>
            <a:ext cx="8763000" cy="1077218"/>
          </a:xfrm>
          <a:prstGeom prst="rect">
            <a:avLst/>
          </a:prstGeom>
          <a:noFill/>
          <a:ln w="9525">
            <a:noFill/>
            <a:miter lim="800000"/>
            <a:headEnd/>
            <a:tailEnd/>
          </a:ln>
        </p:spPr>
        <p:txBody>
          <a:bodyPr wrap="square">
            <a:spAutoFit/>
          </a:bodyPr>
          <a:lstStyle/>
          <a:p>
            <a:pPr>
              <a:spcBef>
                <a:spcPct val="50000"/>
              </a:spcBef>
            </a:pPr>
            <a:r>
              <a:rPr lang="en-US" sz="3200" b="1">
                <a:latin typeface="Times New Roman" pitchFamily="18" charset="0"/>
                <a:cs typeface="Times New Roman" pitchFamily="18" charset="0"/>
              </a:rPr>
              <a:t>  </a:t>
            </a:r>
            <a:r>
              <a:rPr lang="en-US" sz="3200" b="1">
                <a:solidFill>
                  <a:srgbClr val="CC3300"/>
                </a:solidFill>
                <a:latin typeface="Times New Roman" pitchFamily="18" charset="0"/>
                <a:cs typeface="Times New Roman" pitchFamily="18" charset="0"/>
              </a:rPr>
              <a:t>Những từ khen ngợi Chó và Mèo là thông minh, tình nghĩa.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 calcmode="lin" valueType="num">
                                      <p:cBhvr additive="base">
                                        <p:cTn id="7" dur="500" fill="hold"/>
                                        <p:tgtEl>
                                          <p:spTgt spid="10247"/>
                                        </p:tgtEl>
                                        <p:attrNameLst>
                                          <p:attrName>ppt_x</p:attrName>
                                        </p:attrNameLst>
                                      </p:cBhvr>
                                      <p:tavLst>
                                        <p:tav tm="0">
                                          <p:val>
                                            <p:strVal val="0-#ppt_w/2"/>
                                          </p:val>
                                        </p:tav>
                                        <p:tav tm="100000">
                                          <p:val>
                                            <p:strVal val="#ppt_x"/>
                                          </p:val>
                                        </p:tav>
                                      </p:tavLst>
                                    </p:anim>
                                    <p:anim calcmode="lin" valueType="num">
                                      <p:cBhvr additive="base">
                                        <p:cTn id="8"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8"/>
                                        </p:tgtEl>
                                        <p:attrNameLst>
                                          <p:attrName>style.visibility</p:attrName>
                                        </p:attrNameLst>
                                      </p:cBhvr>
                                      <p:to>
                                        <p:strVal val="visible"/>
                                      </p:to>
                                    </p:set>
                                    <p:anim calcmode="lin" valueType="num">
                                      <p:cBhvr additive="base">
                                        <p:cTn id="13" dur="500" fill="hold"/>
                                        <p:tgtEl>
                                          <p:spTgt spid="10248"/>
                                        </p:tgtEl>
                                        <p:attrNameLst>
                                          <p:attrName>ppt_x</p:attrName>
                                        </p:attrNameLst>
                                      </p:cBhvr>
                                      <p:tavLst>
                                        <p:tav tm="0">
                                          <p:val>
                                            <p:strVal val="#ppt_x"/>
                                          </p:val>
                                        </p:tav>
                                        <p:tav tm="100000">
                                          <p:val>
                                            <p:strVal val="#ppt_x"/>
                                          </p:val>
                                        </p:tav>
                                      </p:tavLst>
                                    </p:anim>
                                    <p:anim calcmode="lin" valueType="num">
                                      <p:cBhvr additive="base">
                                        <p:cTn id="14" dur="500" fill="hold"/>
                                        <p:tgtEl>
                                          <p:spTgt spid="102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p:bldP spid="1024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6" name="AutoShape 12"/>
          <p:cNvSpPr>
            <a:spLocks noChangeArrowheads="1"/>
          </p:cNvSpPr>
          <p:nvPr/>
        </p:nvSpPr>
        <p:spPr bwMode="auto">
          <a:xfrm>
            <a:off x="1143000" y="2262187"/>
            <a:ext cx="6934200" cy="1447800"/>
          </a:xfrm>
          <a:prstGeom prst="flowChartAlternateProcess">
            <a:avLst/>
          </a:prstGeom>
          <a:solidFill>
            <a:srgbClr val="996600"/>
          </a:solidFill>
          <a:ln w="9525">
            <a:solidFill>
              <a:schemeClr val="tx1"/>
            </a:solidFill>
            <a:miter lim="800000"/>
            <a:headEnd/>
            <a:tailEnd/>
          </a:ln>
        </p:spPr>
        <p:txBody>
          <a:bodyPr wrap="none" anchor="ctr"/>
          <a:lstStyle/>
          <a:p>
            <a:endParaRPr lang="en-US">
              <a:latin typeface="Times New Roman" pitchFamily="18" charset="0"/>
              <a:cs typeface="Times New Roman" pitchFamily="18" charset="0"/>
            </a:endParaRPr>
          </a:p>
        </p:txBody>
      </p:sp>
      <p:sp>
        <p:nvSpPr>
          <p:cNvPr id="11273" name="WordArt 9"/>
          <p:cNvSpPr>
            <a:spLocks noChangeArrowheads="1" noChangeShapeType="1" noTextEdit="1"/>
          </p:cNvSpPr>
          <p:nvPr/>
        </p:nvSpPr>
        <p:spPr bwMode="auto">
          <a:xfrm>
            <a:off x="3010766" y="381000"/>
            <a:ext cx="3581400" cy="950912"/>
          </a:xfrm>
          <a:prstGeom prst="rect">
            <a:avLst/>
          </a:prstGeom>
        </p:spPr>
        <p:txBody>
          <a:bodyPr wrap="none" fromWordArt="1">
            <a:prstTxWarp prst="textPlain">
              <a:avLst>
                <a:gd name="adj" fmla="val 50000"/>
              </a:avLst>
            </a:prstTxWarp>
          </a:bodyPr>
          <a:lstStyle/>
          <a:p>
            <a:pPr algn="ctr"/>
            <a:r>
              <a:rPr lang="vi-VN" sz="3600" kern="10">
                <a:ln w="9525">
                  <a:solidFill>
                    <a:srgbClr val="000000"/>
                  </a:solidFill>
                  <a:round/>
                  <a:headEnd/>
                  <a:tailEnd/>
                </a:ln>
                <a:solidFill>
                  <a:schemeClr val="accent2"/>
                </a:solidFill>
                <a:latin typeface="Times New Roman" pitchFamily="18" charset="0"/>
                <a:cs typeface="Times New Roman" pitchFamily="18" charset="0"/>
              </a:rPr>
              <a:t>Luyện đọc lại</a:t>
            </a:r>
            <a:endParaRPr lang="en-US" sz="3600" kern="10">
              <a:ln w="9525">
                <a:solidFill>
                  <a:srgbClr val="000000"/>
                </a:solidFill>
                <a:round/>
                <a:headEnd/>
                <a:tailEnd/>
              </a:ln>
              <a:solidFill>
                <a:schemeClr val="accent2"/>
              </a:solidFill>
              <a:latin typeface="Times New Roman" pitchFamily="18" charset="0"/>
              <a:cs typeface="Times New Roman" pitchFamily="18" charset="0"/>
            </a:endParaRPr>
          </a:p>
        </p:txBody>
      </p:sp>
      <p:sp>
        <p:nvSpPr>
          <p:cNvPr id="11274" name="AutoShape 10"/>
          <p:cNvSpPr>
            <a:spLocks noChangeArrowheads="1"/>
          </p:cNvSpPr>
          <p:nvPr/>
        </p:nvSpPr>
        <p:spPr bwMode="auto">
          <a:xfrm>
            <a:off x="2363066" y="1797784"/>
            <a:ext cx="4876800" cy="1371600"/>
          </a:xfrm>
          <a:prstGeom prst="cloudCallout">
            <a:avLst>
              <a:gd name="adj1" fmla="val -48046"/>
              <a:gd name="adj2" fmla="val 126620"/>
            </a:avLst>
          </a:prstGeom>
          <a:solidFill>
            <a:schemeClr val="bg1"/>
          </a:solidFill>
          <a:ln w="9525">
            <a:solidFill>
              <a:srgbClr val="000099"/>
            </a:solidFill>
            <a:round/>
            <a:headEnd/>
            <a:tailEnd/>
          </a:ln>
        </p:spPr>
        <p:txBody>
          <a:bodyPr/>
          <a:lstStyle/>
          <a:p>
            <a:pPr algn="ctr"/>
            <a:r>
              <a:rPr lang="en-US" sz="2400" b="1">
                <a:solidFill>
                  <a:srgbClr val="0033CC"/>
                </a:solidFill>
                <a:latin typeface="Times New Roman" pitchFamily="18" charset="0"/>
                <a:cs typeface="Times New Roman" pitchFamily="18" charset="0"/>
              </a:rPr>
              <a:t>Qua câu chuyện, em hiểu điều gì ?</a:t>
            </a:r>
          </a:p>
        </p:txBody>
      </p:sp>
      <p:sp>
        <p:nvSpPr>
          <p:cNvPr id="12295" name="Text Box 11"/>
          <p:cNvSpPr txBox="1">
            <a:spLocks noChangeArrowheads="1"/>
          </p:cNvSpPr>
          <p:nvPr/>
        </p:nvSpPr>
        <p:spPr bwMode="auto">
          <a:xfrm>
            <a:off x="1143000" y="2338387"/>
            <a:ext cx="6934200" cy="830997"/>
          </a:xfrm>
          <a:prstGeom prst="rect">
            <a:avLst/>
          </a:prstGeom>
          <a:noFill/>
          <a:ln w="9525">
            <a:noFill/>
            <a:miter lim="800000"/>
            <a:headEnd/>
            <a:tailEnd/>
          </a:ln>
        </p:spPr>
        <p:txBody>
          <a:bodyPr>
            <a:spAutoFit/>
          </a:bodyPr>
          <a:lstStyle/>
          <a:p>
            <a:pPr>
              <a:spcBef>
                <a:spcPct val="50000"/>
              </a:spcBef>
            </a:pPr>
            <a:r>
              <a:rPr lang="en-US">
                <a:latin typeface="Times New Roman" pitchFamily="18" charset="0"/>
                <a:cs typeface="Times New Roman" pitchFamily="18" charset="0"/>
              </a:rPr>
              <a:t>  </a:t>
            </a:r>
            <a:r>
              <a:rPr lang="en-US" sz="2400" b="1">
                <a:solidFill>
                  <a:schemeClr val="bg1"/>
                </a:solidFill>
                <a:latin typeface="Times New Roman" pitchFamily="18" charset="0"/>
                <a:cs typeface="Times New Roman" pitchFamily="18" charset="0"/>
              </a:rPr>
              <a:t>Chó và mèo là những con vật trong nhà rất tình nghĩa, thông minh, thật sự là bạn của con người.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11273"/>
                                        </p:tgtEl>
                                      </p:cBhvr>
                                    </p:animEffect>
                                    <p:set>
                                      <p:cBhvr>
                                        <p:cTn id="7" dur="1" fill="hold">
                                          <p:stCondLst>
                                            <p:cond delay="499"/>
                                          </p:stCondLst>
                                        </p:cTn>
                                        <p:tgtEl>
                                          <p:spTgt spid="1127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11274"/>
                                        </p:tgtEl>
                                        <p:attrNameLst>
                                          <p:attrName>style.visibility</p:attrName>
                                        </p:attrNameLst>
                                      </p:cBhvr>
                                      <p:to>
                                        <p:strVal val="visible"/>
                                      </p:to>
                                    </p:set>
                                    <p:anim calcmode="lin" valueType="num">
                                      <p:cBhvr additive="base">
                                        <p:cTn id="12" dur="500" fill="hold"/>
                                        <p:tgtEl>
                                          <p:spTgt spid="11274"/>
                                        </p:tgtEl>
                                        <p:attrNameLst>
                                          <p:attrName>ppt_x</p:attrName>
                                        </p:attrNameLst>
                                      </p:cBhvr>
                                      <p:tavLst>
                                        <p:tav tm="0">
                                          <p:val>
                                            <p:strVal val="1+#ppt_w/2"/>
                                          </p:val>
                                        </p:tav>
                                        <p:tav tm="100000">
                                          <p:val>
                                            <p:strVal val="#ppt_x"/>
                                          </p:val>
                                        </p:tav>
                                      </p:tavLst>
                                    </p:anim>
                                    <p:anim calcmode="lin" valueType="num">
                                      <p:cBhvr additive="base">
                                        <p:cTn id="13" dur="500" fill="hold"/>
                                        <p:tgtEl>
                                          <p:spTgt spid="1127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grpId="1" nodeType="clickEffect">
                                  <p:stCondLst>
                                    <p:cond delay="0"/>
                                  </p:stCondLst>
                                  <p:childTnLst>
                                    <p:animEffect transition="out" filter="box(in)">
                                      <p:cBhvr>
                                        <p:cTn id="17" dur="500"/>
                                        <p:tgtEl>
                                          <p:spTgt spid="11274"/>
                                        </p:tgtEl>
                                      </p:cBhvr>
                                    </p:animEffect>
                                    <p:set>
                                      <p:cBhvr>
                                        <p:cTn id="18" dur="1" fill="hold">
                                          <p:stCondLst>
                                            <p:cond delay="499"/>
                                          </p:stCondLst>
                                        </p:cTn>
                                        <p:tgtEl>
                                          <p:spTgt spid="1127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11276"/>
                                        </p:tgtEl>
                                        <p:attrNameLst>
                                          <p:attrName>style.visibility</p:attrName>
                                        </p:attrNameLst>
                                      </p:cBhvr>
                                      <p:to>
                                        <p:strVal val="visible"/>
                                      </p:to>
                                    </p:set>
                                    <p:animEffect transition="in" filter="wedge">
                                      <p:cBhvr>
                                        <p:cTn id="23" dur="20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animBg="1"/>
      <p:bldP spid="11273" grpId="0" animBg="1"/>
      <p:bldP spid="11274" grpId="0" animBg="1"/>
      <p:bldP spid="1127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AutoShape 7"/>
          <p:cNvSpPr>
            <a:spLocks noChangeArrowheads="1"/>
          </p:cNvSpPr>
          <p:nvPr/>
        </p:nvSpPr>
        <p:spPr bwMode="auto">
          <a:xfrm>
            <a:off x="1143000" y="1593850"/>
            <a:ext cx="6477000" cy="2514600"/>
          </a:xfrm>
          <a:prstGeom prst="horizontalScroll">
            <a:avLst>
              <a:gd name="adj" fmla="val 12500"/>
            </a:avLst>
          </a:prstGeom>
          <a:solidFill>
            <a:srgbClr val="0033CC"/>
          </a:solidFill>
          <a:ln w="9525">
            <a:solidFill>
              <a:schemeClr val="tx1"/>
            </a:solidFill>
            <a:round/>
            <a:headEnd/>
            <a:tailEnd/>
          </a:ln>
        </p:spPr>
        <p:txBody>
          <a:bodyPr wrap="none" anchor="ctr"/>
          <a:lstStyle/>
          <a:p>
            <a:endParaRPr lang="en-US">
              <a:latin typeface="Times New Roman" pitchFamily="18" charset="0"/>
              <a:cs typeface="Times New Roman" pitchFamily="18" charset="0"/>
            </a:endParaRPr>
          </a:p>
        </p:txBody>
      </p:sp>
      <p:sp>
        <p:nvSpPr>
          <p:cNvPr id="13317" name="Text Box 6"/>
          <p:cNvSpPr txBox="1">
            <a:spLocks noChangeArrowheads="1"/>
          </p:cNvSpPr>
          <p:nvPr/>
        </p:nvSpPr>
        <p:spPr bwMode="auto">
          <a:xfrm>
            <a:off x="1371600" y="1981200"/>
            <a:ext cx="5486400" cy="1569660"/>
          </a:xfrm>
          <a:prstGeom prst="rect">
            <a:avLst/>
          </a:prstGeom>
          <a:noFill/>
          <a:ln w="9525">
            <a:noFill/>
            <a:miter lim="800000"/>
            <a:headEnd/>
            <a:tailEnd/>
          </a:ln>
        </p:spPr>
        <p:txBody>
          <a:bodyPr>
            <a:spAutoFit/>
          </a:bodyPr>
          <a:lstStyle/>
          <a:p>
            <a:pPr>
              <a:spcBef>
                <a:spcPct val="50000"/>
              </a:spcBef>
            </a:pPr>
            <a:r>
              <a:rPr lang="en-US">
                <a:latin typeface="Times New Roman" pitchFamily="18" charset="0"/>
                <a:cs typeface="Times New Roman" pitchFamily="18" charset="0"/>
              </a:rPr>
              <a:t>                    </a:t>
            </a:r>
            <a:r>
              <a:rPr lang="en-US" sz="2400" b="1">
                <a:solidFill>
                  <a:srgbClr val="FFFF66"/>
                </a:solidFill>
                <a:latin typeface="Times New Roman" pitchFamily="18" charset="0"/>
                <a:cs typeface="Times New Roman" pitchFamily="18" charset="0"/>
              </a:rPr>
              <a:t>Hướng dẫn về nhà :</a:t>
            </a:r>
          </a:p>
          <a:p>
            <a:pPr>
              <a:spcBef>
                <a:spcPct val="50000"/>
              </a:spcBef>
            </a:pPr>
            <a:r>
              <a:rPr lang="en-US" sz="2400" b="1">
                <a:solidFill>
                  <a:srgbClr val="FFFF66"/>
                </a:solidFill>
                <a:latin typeface="Times New Roman" pitchFamily="18" charset="0"/>
                <a:cs typeface="Times New Roman" pitchFamily="18" charset="0"/>
              </a:rPr>
              <a:t>- Luyện đọc bài nhiều lần.</a:t>
            </a:r>
          </a:p>
          <a:p>
            <a:pPr>
              <a:spcBef>
                <a:spcPct val="50000"/>
              </a:spcBef>
            </a:pPr>
            <a:r>
              <a:rPr lang="en-US" sz="2400" b="1">
                <a:solidFill>
                  <a:srgbClr val="FFFF66"/>
                </a:solidFill>
                <a:latin typeface="Times New Roman" pitchFamily="18" charset="0"/>
                <a:cs typeface="Times New Roman" pitchFamily="18" charset="0"/>
              </a:rPr>
              <a:t>- Chuẩn bị cho tiết kể chuyện.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wedge">
                                      <p:cBhvr>
                                        <p:cTn id="7" dur="20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2971800" y="762000"/>
            <a:ext cx="3276600" cy="584775"/>
          </a:xfrm>
          <a:prstGeom prst="rect">
            <a:avLst/>
          </a:prstGeom>
          <a:noFill/>
          <a:ln w="9525">
            <a:noFill/>
            <a:miter lim="800000"/>
            <a:headEnd/>
            <a:tailEnd/>
          </a:ln>
        </p:spPr>
        <p:txBody>
          <a:bodyPr wrap="square">
            <a:spAutoFit/>
          </a:bodyPr>
          <a:lstStyle/>
          <a:p>
            <a:pPr algn="ctr">
              <a:spcBef>
                <a:spcPct val="50000"/>
              </a:spcBef>
            </a:pPr>
            <a:r>
              <a:rPr lang="en-US" sz="3200" b="1" smtClean="0">
                <a:solidFill>
                  <a:schemeClr val="tx2"/>
                </a:solidFill>
                <a:latin typeface="Times New Roman" pitchFamily="18" charset="0"/>
                <a:cs typeface="Times New Roman" pitchFamily="18" charset="0"/>
              </a:rPr>
              <a:t>Ôn </a:t>
            </a:r>
            <a:r>
              <a:rPr lang="en-US" sz="3200" b="1" smtClean="0">
                <a:solidFill>
                  <a:schemeClr val="tx2"/>
                </a:solidFill>
                <a:latin typeface="Times New Roman" pitchFamily="18" charset="0"/>
                <a:cs typeface="Times New Roman" pitchFamily="18" charset="0"/>
              </a:rPr>
              <a:t>bài </a:t>
            </a:r>
            <a:r>
              <a:rPr lang="en-US" sz="3200" b="1">
                <a:solidFill>
                  <a:schemeClr val="tx2"/>
                </a:solidFill>
                <a:latin typeface="Times New Roman" pitchFamily="18" charset="0"/>
                <a:cs typeface="Times New Roman" pitchFamily="18" charset="0"/>
              </a:rPr>
              <a:t>cũ:</a:t>
            </a:r>
          </a:p>
        </p:txBody>
      </p:sp>
      <p:sp>
        <p:nvSpPr>
          <p:cNvPr id="2054" name="AutoShape 6"/>
          <p:cNvSpPr>
            <a:spLocks noChangeArrowheads="1"/>
          </p:cNvSpPr>
          <p:nvPr/>
        </p:nvSpPr>
        <p:spPr bwMode="auto">
          <a:xfrm>
            <a:off x="1447800" y="1981200"/>
            <a:ext cx="6172200" cy="1981200"/>
          </a:xfrm>
          <a:prstGeom prst="cloudCallout">
            <a:avLst>
              <a:gd name="adj1" fmla="val -44444"/>
              <a:gd name="adj2" fmla="val 70032"/>
            </a:avLst>
          </a:prstGeom>
          <a:solidFill>
            <a:srgbClr val="00CC00"/>
          </a:solidFill>
          <a:ln w="9525">
            <a:solidFill>
              <a:schemeClr val="tx1"/>
            </a:solidFill>
            <a:round/>
            <a:headEnd/>
            <a:tailEnd/>
          </a:ln>
        </p:spPr>
        <p:txBody>
          <a:bodyPr/>
          <a:lstStyle/>
          <a:p>
            <a:pPr algn="ctr"/>
            <a:r>
              <a:rPr lang="en-US" sz="2400" b="1">
                <a:solidFill>
                  <a:schemeClr val="bg1"/>
                </a:solidFill>
                <a:latin typeface="Times New Roman" pitchFamily="18" charset="0"/>
                <a:cs typeface="Times New Roman" pitchFamily="18" charset="0"/>
              </a:rPr>
              <a:t>Phương Thảo ghi các việc cần làm vào thời gian biểu để làm gì ?</a:t>
            </a:r>
          </a:p>
        </p:txBody>
      </p:sp>
      <p:sp>
        <p:nvSpPr>
          <p:cNvPr id="2057" name="Text Box 9"/>
          <p:cNvSpPr txBox="1">
            <a:spLocks noChangeArrowheads="1"/>
          </p:cNvSpPr>
          <p:nvPr/>
        </p:nvSpPr>
        <p:spPr bwMode="auto">
          <a:xfrm>
            <a:off x="838200" y="4648200"/>
            <a:ext cx="7162800" cy="1200329"/>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cs typeface="Times New Roman" pitchFamily="18" charset="0"/>
              </a:rPr>
              <a:t>  </a:t>
            </a:r>
            <a:r>
              <a:rPr lang="en-US" sz="2400" b="1">
                <a:solidFill>
                  <a:srgbClr val="FF3300"/>
                </a:solidFill>
                <a:latin typeface="Times New Roman" pitchFamily="18" charset="0"/>
                <a:cs typeface="Times New Roman" pitchFamily="18" charset="0"/>
              </a:rPr>
              <a:t>Phương Thảo ghi các việc cần làm vào thời gian biểu để bạn nhớ việc và làm các việc một cách thong thả, tuần tự, hợp lí, đúng lúc.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circle(in)">
                                      <p:cBhvr>
                                        <p:cTn id="7" dur="2000"/>
                                        <p:tgtEl>
                                          <p:spTgt spid="205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54"/>
                                        </p:tgtEl>
                                        <p:attrNameLst>
                                          <p:attrName>style.visibility</p:attrName>
                                        </p:attrNameLst>
                                      </p:cBhvr>
                                      <p:to>
                                        <p:strVal val="visible"/>
                                      </p:to>
                                    </p:set>
                                    <p:animEffect transition="in" filter="box(in)">
                                      <p:cBhvr>
                                        <p:cTn id="12" dur="500"/>
                                        <p:tgtEl>
                                          <p:spTgt spid="205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057"/>
                                        </p:tgtEl>
                                        <p:attrNameLst>
                                          <p:attrName>style.visibility</p:attrName>
                                        </p:attrNameLst>
                                      </p:cBhvr>
                                      <p:to>
                                        <p:strVal val="visible"/>
                                      </p:to>
                                    </p:set>
                                    <p:animEffect transition="in" filter="diamond(in)">
                                      <p:cBhvr>
                                        <p:cTn id="17" dur="2000"/>
                                        <p:tgtEl>
                                          <p:spTgt spid="2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animBg="1"/>
      <p:bldP spid="20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7" name="Picture 15"/>
          <p:cNvPicPr>
            <a:picLocks noChangeAspect="1" noChangeArrowheads="1"/>
          </p:cNvPicPr>
          <p:nvPr/>
        </p:nvPicPr>
        <p:blipFill>
          <a:blip r:embed="rId3"/>
          <a:srcRect/>
          <a:stretch>
            <a:fillRect/>
          </a:stretch>
        </p:blipFill>
        <p:spPr bwMode="auto">
          <a:xfrm>
            <a:off x="763292" y="1600200"/>
            <a:ext cx="7847308" cy="4724400"/>
          </a:xfrm>
          <a:prstGeom prst="rect">
            <a:avLst/>
          </a:prstGeom>
          <a:noFill/>
          <a:ln w="38100">
            <a:solidFill>
              <a:schemeClr val="tx1"/>
            </a:solidFill>
            <a:miter lim="800000"/>
            <a:headEnd/>
            <a:tailEnd/>
          </a:ln>
        </p:spPr>
      </p:pic>
      <p:sp>
        <p:nvSpPr>
          <p:cNvPr id="8" name="Text Box 8"/>
          <p:cNvSpPr txBox="1">
            <a:spLocks noChangeArrowheads="1"/>
          </p:cNvSpPr>
          <p:nvPr/>
        </p:nvSpPr>
        <p:spPr bwMode="auto">
          <a:xfrm>
            <a:off x="0" y="863025"/>
            <a:ext cx="9144000" cy="707886"/>
          </a:xfrm>
          <a:prstGeom prst="rect">
            <a:avLst/>
          </a:prstGeom>
          <a:noFill/>
          <a:ln w="9525">
            <a:noFill/>
            <a:miter lim="800000"/>
            <a:headEnd/>
            <a:tailEnd/>
          </a:ln>
          <a:effectLst/>
        </p:spPr>
        <p:txBody>
          <a:bodyPr wrap="square">
            <a:spAutoFit/>
          </a:bodyPr>
          <a:lstStyle/>
          <a:p>
            <a:pPr algn="ctr">
              <a:spcBef>
                <a:spcPct val="50000"/>
              </a:spcBef>
            </a:pPr>
            <a:r>
              <a:rPr lang="en-US" sz="4000" b="1" smtClean="0">
                <a:solidFill>
                  <a:srgbClr val="FF3300"/>
                </a:solidFill>
                <a:latin typeface="Times New Roman" pitchFamily="18" charset="0"/>
              </a:rPr>
              <a:t>Tìm ngọc</a:t>
            </a:r>
            <a:endParaRPr lang="en-US" sz="4000" b="1">
              <a:solidFill>
                <a:srgbClr val="FF3300"/>
              </a:solidFill>
              <a:latin typeface="Times New Roman" pitchFamily="18" charset="0"/>
            </a:endParaRPr>
          </a:p>
        </p:txBody>
      </p:sp>
      <p:sp>
        <p:nvSpPr>
          <p:cNvPr id="9" name="AutoShape 2"/>
          <p:cNvSpPr>
            <a:spLocks noChangeArrowheads="1"/>
          </p:cNvSpPr>
          <p:nvPr/>
        </p:nvSpPr>
        <p:spPr bwMode="auto">
          <a:xfrm>
            <a:off x="0" y="152400"/>
            <a:ext cx="9144000" cy="685800"/>
          </a:xfrm>
          <a:prstGeom prst="horizontalScroll">
            <a:avLst>
              <a:gd name="adj" fmla="val 9287"/>
            </a:avLst>
          </a:prstGeom>
          <a:noFill/>
          <a:ln w="9525">
            <a:noFill/>
            <a:round/>
            <a:headEnd/>
            <a:tailEnd/>
          </a:ln>
        </p:spPr>
        <p:txBody>
          <a:bodyPr wrap="none" anchor="ctr"/>
          <a:lstStyle/>
          <a:p>
            <a:pPr algn="ctr"/>
            <a:r>
              <a:rPr lang="en-US" sz="4000" b="1" smtClean="0">
                <a:solidFill>
                  <a:srgbClr val="0000FF"/>
                </a:solidFill>
                <a:latin typeface="Times New Roman" pitchFamily="18" charset="0"/>
              </a:rPr>
              <a:t>Tập đọc</a:t>
            </a:r>
            <a:endParaRPr lang="en-US" sz="4000" b="1">
              <a:solidFill>
                <a:srgbClr val="0000FF"/>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87"/>
                                        </p:tgtEl>
                                        <p:attrNameLst>
                                          <p:attrName>style.visibility</p:attrName>
                                        </p:attrNameLst>
                                      </p:cBhvr>
                                      <p:to>
                                        <p:strVal val="visible"/>
                                      </p:to>
                                    </p:set>
                                    <p:animEffect transition="in" filter="circle(in)">
                                      <p:cBhvr>
                                        <p:cTn id="7" dur="2000"/>
                                        <p:tgtEl>
                                          <p:spTgt spid="308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nodeType="clickEffect">
                                  <p:stCondLst>
                                    <p:cond delay="0"/>
                                  </p:stCondLst>
                                  <p:childTnLst>
                                    <p:animEffect transition="out" filter="box(in)">
                                      <p:cBhvr>
                                        <p:cTn id="11" dur="500"/>
                                        <p:tgtEl>
                                          <p:spTgt spid="3087"/>
                                        </p:tgtEl>
                                      </p:cBhvr>
                                    </p:animEffect>
                                    <p:set>
                                      <p:cBhvr>
                                        <p:cTn id="12" dur="1" fill="hold">
                                          <p:stCondLst>
                                            <p:cond delay="499"/>
                                          </p:stCondLst>
                                        </p:cTn>
                                        <p:tgtEl>
                                          <p:spTgt spid="3087"/>
                                        </p:tgtEl>
                                        <p:attrNameLst>
                                          <p:attrName>style.visibility</p:attrName>
                                        </p:attrNameLst>
                                      </p:cBhvr>
                                      <p:to>
                                        <p:strVal val="hidden"/>
                                      </p:to>
                                    </p:set>
                                  </p:childTnLst>
                                </p:cTn>
                              </p:par>
                              <p:par>
                                <p:cTn id="13" presetID="6"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6"/>
          <p:cNvSpPr txBox="1">
            <a:spLocks noChangeArrowheads="1"/>
          </p:cNvSpPr>
          <p:nvPr/>
        </p:nvSpPr>
        <p:spPr bwMode="auto">
          <a:xfrm>
            <a:off x="3159378" y="762000"/>
            <a:ext cx="2403222" cy="646331"/>
          </a:xfrm>
          <a:prstGeom prst="rect">
            <a:avLst/>
          </a:prstGeom>
          <a:solidFill>
            <a:schemeClr val="bg1"/>
          </a:solidFill>
          <a:ln w="9525">
            <a:noFill/>
            <a:miter lim="800000"/>
            <a:headEnd/>
            <a:tailEnd/>
          </a:ln>
          <a:effectLst/>
        </p:spPr>
        <p:txBody>
          <a:bodyPr wrap="none">
            <a:spAutoFit/>
          </a:bodyPr>
          <a:lstStyle/>
          <a:p>
            <a:r>
              <a:rPr lang="en-US" sz="3600" b="1" u="sng">
                <a:solidFill>
                  <a:srgbClr val="0000FF"/>
                </a:solidFill>
                <a:latin typeface="Times New Roman" pitchFamily="18" charset="0"/>
              </a:rPr>
              <a:t>Luyện </a:t>
            </a:r>
            <a:r>
              <a:rPr lang="en-US" sz="3600" b="1" u="sng" smtClean="0">
                <a:solidFill>
                  <a:srgbClr val="0000FF"/>
                </a:solidFill>
                <a:latin typeface="Times New Roman" pitchFamily="18" charset="0"/>
              </a:rPr>
              <a:t>đọc:</a:t>
            </a:r>
            <a:endParaRPr lang="en-US" sz="3600" b="1" u="sng">
              <a:solidFill>
                <a:srgbClr val="0000FF"/>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Text Box 7"/>
          <p:cNvSpPr txBox="1">
            <a:spLocks noChangeArrowheads="1"/>
          </p:cNvSpPr>
          <p:nvPr/>
        </p:nvSpPr>
        <p:spPr bwMode="auto">
          <a:xfrm>
            <a:off x="457200" y="1371600"/>
            <a:ext cx="8305800" cy="1200329"/>
          </a:xfrm>
          <a:prstGeom prst="rect">
            <a:avLst/>
          </a:prstGeom>
          <a:noFill/>
          <a:ln w="9525">
            <a:noFill/>
            <a:miter lim="800000"/>
            <a:headEnd/>
            <a:tailEnd/>
          </a:ln>
        </p:spPr>
        <p:txBody>
          <a:bodyPr wrap="square">
            <a:spAutoFit/>
          </a:bodyPr>
          <a:lstStyle/>
          <a:p>
            <a:pPr>
              <a:spcBef>
                <a:spcPct val="50000"/>
              </a:spcBef>
            </a:pPr>
            <a:r>
              <a:rPr lang="en-US" sz="2400" b="1">
                <a:latin typeface="Times New Roman" pitchFamily="18" charset="0"/>
                <a:cs typeface="Times New Roman" pitchFamily="18" charset="0"/>
              </a:rPr>
              <a:t> </a:t>
            </a:r>
            <a:r>
              <a:rPr lang="en-US" sz="2400" b="1" smtClean="0">
                <a:latin typeface="Times New Roman" pitchFamily="18" charset="0"/>
                <a:cs typeface="Times New Roman" pitchFamily="18" charset="0"/>
              </a:rPr>
              <a:t>  Xưa </a:t>
            </a:r>
            <a:r>
              <a:rPr lang="en-US" sz="2400" b="1">
                <a:latin typeface="Times New Roman" pitchFamily="18" charset="0"/>
                <a:cs typeface="Times New Roman" pitchFamily="18" charset="0"/>
              </a:rPr>
              <a:t>có chàng trai thấy một bọn trẻ định giết con rắn nước liền bỏ tiền ra mua rồi thả rắn đi. </a:t>
            </a:r>
            <a:r>
              <a:rPr lang="en-US" sz="2400" b="1" smtClean="0">
                <a:latin typeface="Times New Roman" pitchFamily="18" charset="0"/>
                <a:cs typeface="Times New Roman" pitchFamily="18" charset="0"/>
              </a:rPr>
              <a:t>  Không </a:t>
            </a:r>
            <a:r>
              <a:rPr lang="en-US" sz="2400" b="1">
                <a:latin typeface="Times New Roman" pitchFamily="18" charset="0"/>
                <a:cs typeface="Times New Roman" pitchFamily="18" charset="0"/>
              </a:rPr>
              <a:t>ngờ con rắn ấy là con của Long Vương.</a:t>
            </a:r>
          </a:p>
        </p:txBody>
      </p:sp>
      <p:sp>
        <p:nvSpPr>
          <p:cNvPr id="5128" name="Text Box 8"/>
          <p:cNvSpPr txBox="1">
            <a:spLocks noChangeArrowheads="1"/>
          </p:cNvSpPr>
          <p:nvPr/>
        </p:nvSpPr>
        <p:spPr bwMode="auto">
          <a:xfrm>
            <a:off x="533400" y="2743200"/>
            <a:ext cx="5791200" cy="461665"/>
          </a:xfrm>
          <a:prstGeom prst="rect">
            <a:avLst/>
          </a:prstGeom>
          <a:noFill/>
          <a:ln w="9525">
            <a:noFill/>
            <a:miter lim="800000"/>
            <a:headEnd/>
            <a:tailEnd/>
          </a:ln>
        </p:spPr>
        <p:txBody>
          <a:bodyPr>
            <a:spAutoFit/>
          </a:bodyPr>
          <a:lstStyle/>
          <a:p>
            <a:pPr>
              <a:spcBef>
                <a:spcPct val="50000"/>
              </a:spcBef>
            </a:pPr>
            <a:r>
              <a:rPr lang="en-US" sz="2400" b="1" smtClean="0">
                <a:latin typeface="Times New Roman" pitchFamily="18" charset="0"/>
                <a:cs typeface="Times New Roman" pitchFamily="18" charset="0"/>
              </a:rPr>
              <a:t>Mèo </a:t>
            </a:r>
            <a:r>
              <a:rPr lang="en-US" sz="2400" b="1">
                <a:latin typeface="Times New Roman" pitchFamily="18" charset="0"/>
                <a:cs typeface="Times New Roman" pitchFamily="18" charset="0"/>
              </a:rPr>
              <a:t>liền nhảy tới ngoạm ngọc chạy biến.</a:t>
            </a:r>
          </a:p>
        </p:txBody>
      </p:sp>
      <p:sp>
        <p:nvSpPr>
          <p:cNvPr id="5129" name="Text Box 9"/>
          <p:cNvSpPr txBox="1">
            <a:spLocks noChangeArrowheads="1"/>
          </p:cNvSpPr>
          <p:nvPr/>
        </p:nvSpPr>
        <p:spPr bwMode="auto">
          <a:xfrm>
            <a:off x="533400" y="3352800"/>
            <a:ext cx="8153400" cy="830997"/>
          </a:xfrm>
          <a:prstGeom prst="rect">
            <a:avLst/>
          </a:prstGeom>
          <a:noFill/>
          <a:ln w="9525">
            <a:noFill/>
            <a:miter lim="800000"/>
            <a:headEnd/>
            <a:tailEnd/>
          </a:ln>
        </p:spPr>
        <p:txBody>
          <a:bodyPr wrap="square">
            <a:spAutoFit/>
          </a:bodyPr>
          <a:lstStyle/>
          <a:p>
            <a:pPr>
              <a:spcBef>
                <a:spcPct val="50000"/>
              </a:spcBef>
            </a:pPr>
            <a:r>
              <a:rPr lang="en-US" sz="2400" b="1" smtClean="0">
                <a:latin typeface="Times New Roman" pitchFamily="18" charset="0"/>
                <a:cs typeface="Times New Roman" pitchFamily="18" charset="0"/>
              </a:rPr>
              <a:t>Nào </a:t>
            </a:r>
            <a:r>
              <a:rPr lang="en-US" sz="2400" b="1">
                <a:latin typeface="Times New Roman" pitchFamily="18" charset="0"/>
                <a:cs typeface="Times New Roman" pitchFamily="18" charset="0"/>
              </a:rPr>
              <a:t>ngờ, </a:t>
            </a:r>
            <a:r>
              <a:rPr lang="en-US" sz="2400" b="1" smtClean="0">
                <a:latin typeface="Times New Roman" pitchFamily="18" charset="0"/>
                <a:cs typeface="Times New Roman" pitchFamily="18" charset="0"/>
              </a:rPr>
              <a:t> vừa </a:t>
            </a:r>
            <a:r>
              <a:rPr lang="en-US" sz="2400" b="1">
                <a:latin typeface="Times New Roman" pitchFamily="18" charset="0"/>
                <a:cs typeface="Times New Roman" pitchFamily="18" charset="0"/>
              </a:rPr>
              <a:t>đi một quãng thì có con quạ sà xuống đớp ngọc rồi </a:t>
            </a:r>
            <a:r>
              <a:rPr lang="en-US" sz="2400" b="1" smtClean="0">
                <a:latin typeface="Times New Roman" pitchFamily="18" charset="0"/>
                <a:cs typeface="Times New Roman" pitchFamily="18" charset="0"/>
              </a:rPr>
              <a:t> bay </a:t>
            </a:r>
            <a:r>
              <a:rPr lang="en-US" sz="2400" b="1">
                <a:latin typeface="Times New Roman" pitchFamily="18" charset="0"/>
                <a:cs typeface="Times New Roman" pitchFamily="18" charset="0"/>
              </a:rPr>
              <a:t>lên cây cao.</a:t>
            </a:r>
          </a:p>
        </p:txBody>
      </p:sp>
      <p:sp>
        <p:nvSpPr>
          <p:cNvPr id="37" name="Text Box 5"/>
          <p:cNvSpPr txBox="1">
            <a:spLocks noChangeArrowheads="1"/>
          </p:cNvSpPr>
          <p:nvPr/>
        </p:nvSpPr>
        <p:spPr bwMode="auto">
          <a:xfrm>
            <a:off x="1752600" y="304800"/>
            <a:ext cx="4648200" cy="584775"/>
          </a:xfrm>
          <a:prstGeom prst="rect">
            <a:avLst/>
          </a:prstGeom>
          <a:noFill/>
          <a:ln w="9525">
            <a:noFill/>
            <a:miter lim="800000"/>
            <a:headEnd/>
            <a:tailEnd/>
          </a:ln>
          <a:effectLst/>
        </p:spPr>
        <p:txBody>
          <a:bodyPr wrap="square">
            <a:spAutoFit/>
          </a:bodyPr>
          <a:lstStyle/>
          <a:p>
            <a:pPr>
              <a:spcBef>
                <a:spcPct val="50000"/>
              </a:spcBef>
            </a:pPr>
            <a:r>
              <a:rPr lang="en-US" sz="3200" b="1">
                <a:solidFill>
                  <a:srgbClr val="0000FF"/>
                </a:solidFill>
                <a:latin typeface="Times New Roman" pitchFamily="18" charset="0"/>
              </a:rPr>
              <a:t>         </a:t>
            </a:r>
            <a:r>
              <a:rPr lang="en-US" sz="3200" b="1" u="sng">
                <a:solidFill>
                  <a:srgbClr val="0000FF"/>
                </a:solidFill>
                <a:latin typeface="Times New Roman" pitchFamily="18" charset="0"/>
              </a:rPr>
              <a:t>Luyện đọc câu</a:t>
            </a:r>
            <a:r>
              <a:rPr lang="en-US" sz="3200" b="1">
                <a:solidFill>
                  <a:srgbClr val="0000FF"/>
                </a:solidFill>
                <a:latin typeface="Times New Roman" pitchFamily="18" charset="0"/>
              </a:rPr>
              <a:t>:</a:t>
            </a:r>
            <a:endParaRPr lang="en-US" sz="3200" b="1" u="sng">
              <a:solidFill>
                <a:srgbClr val="0000FF"/>
              </a:solidFill>
              <a:latin typeface="Times New Roman" pitchFamily="18" charset="0"/>
            </a:endParaRPr>
          </a:p>
        </p:txBody>
      </p:sp>
      <p:grpSp>
        <p:nvGrpSpPr>
          <p:cNvPr id="38" name="Group 41"/>
          <p:cNvGrpSpPr>
            <a:grpSpLocks/>
          </p:cNvGrpSpPr>
          <p:nvPr/>
        </p:nvGrpSpPr>
        <p:grpSpPr bwMode="auto">
          <a:xfrm>
            <a:off x="4876800" y="1752600"/>
            <a:ext cx="152400" cy="381000"/>
            <a:chOff x="3408" y="3456"/>
            <a:chExt cx="96" cy="240"/>
          </a:xfrm>
        </p:grpSpPr>
        <p:sp>
          <p:nvSpPr>
            <p:cNvPr id="39" name="Line 39"/>
            <p:cNvSpPr>
              <a:spLocks noChangeShapeType="1"/>
            </p:cNvSpPr>
            <p:nvPr/>
          </p:nvSpPr>
          <p:spPr bwMode="auto">
            <a:xfrm flipH="1">
              <a:off x="3408" y="3456"/>
              <a:ext cx="48" cy="240"/>
            </a:xfrm>
            <a:prstGeom prst="line">
              <a:avLst/>
            </a:prstGeom>
            <a:noFill/>
            <a:ln w="38100">
              <a:solidFill>
                <a:srgbClr val="FF3300"/>
              </a:solidFill>
              <a:round/>
              <a:headEnd/>
              <a:tailEnd/>
            </a:ln>
            <a:effectLst/>
          </p:spPr>
          <p:txBody>
            <a:bodyPr/>
            <a:lstStyle/>
            <a:p>
              <a:pPr algn="just"/>
              <a:endParaRPr lang="en-US"/>
            </a:p>
          </p:txBody>
        </p:sp>
        <p:sp>
          <p:nvSpPr>
            <p:cNvPr id="40" name="Line 40"/>
            <p:cNvSpPr>
              <a:spLocks noChangeShapeType="1"/>
            </p:cNvSpPr>
            <p:nvPr/>
          </p:nvSpPr>
          <p:spPr bwMode="auto">
            <a:xfrm flipH="1">
              <a:off x="3456" y="3456"/>
              <a:ext cx="48" cy="240"/>
            </a:xfrm>
            <a:prstGeom prst="line">
              <a:avLst/>
            </a:prstGeom>
            <a:noFill/>
            <a:ln w="38100">
              <a:solidFill>
                <a:srgbClr val="FF3300"/>
              </a:solidFill>
              <a:round/>
              <a:headEnd/>
              <a:tailEnd/>
            </a:ln>
            <a:effectLst/>
          </p:spPr>
          <p:txBody>
            <a:bodyPr/>
            <a:lstStyle/>
            <a:p>
              <a:pPr algn="just"/>
              <a:endParaRPr lang="en-US"/>
            </a:p>
          </p:txBody>
        </p:sp>
      </p:grpSp>
      <p:grpSp>
        <p:nvGrpSpPr>
          <p:cNvPr id="41" name="Group 41"/>
          <p:cNvGrpSpPr>
            <a:grpSpLocks/>
          </p:cNvGrpSpPr>
          <p:nvPr/>
        </p:nvGrpSpPr>
        <p:grpSpPr bwMode="auto">
          <a:xfrm>
            <a:off x="3352800" y="2071468"/>
            <a:ext cx="152400" cy="381000"/>
            <a:chOff x="3408" y="3456"/>
            <a:chExt cx="96" cy="240"/>
          </a:xfrm>
        </p:grpSpPr>
        <p:sp>
          <p:nvSpPr>
            <p:cNvPr id="42" name="Line 39"/>
            <p:cNvSpPr>
              <a:spLocks noChangeShapeType="1"/>
            </p:cNvSpPr>
            <p:nvPr/>
          </p:nvSpPr>
          <p:spPr bwMode="auto">
            <a:xfrm flipH="1">
              <a:off x="3408" y="3456"/>
              <a:ext cx="48" cy="240"/>
            </a:xfrm>
            <a:prstGeom prst="line">
              <a:avLst/>
            </a:prstGeom>
            <a:noFill/>
            <a:ln w="38100">
              <a:solidFill>
                <a:srgbClr val="FF3300"/>
              </a:solidFill>
              <a:round/>
              <a:headEnd/>
              <a:tailEnd/>
            </a:ln>
            <a:effectLst/>
          </p:spPr>
          <p:txBody>
            <a:bodyPr/>
            <a:lstStyle/>
            <a:p>
              <a:pPr algn="just"/>
              <a:endParaRPr lang="en-US"/>
            </a:p>
          </p:txBody>
        </p:sp>
        <p:sp>
          <p:nvSpPr>
            <p:cNvPr id="43" name="Line 40"/>
            <p:cNvSpPr>
              <a:spLocks noChangeShapeType="1"/>
            </p:cNvSpPr>
            <p:nvPr/>
          </p:nvSpPr>
          <p:spPr bwMode="auto">
            <a:xfrm flipH="1">
              <a:off x="3456" y="3456"/>
              <a:ext cx="48" cy="240"/>
            </a:xfrm>
            <a:prstGeom prst="line">
              <a:avLst/>
            </a:prstGeom>
            <a:noFill/>
            <a:ln w="38100">
              <a:solidFill>
                <a:srgbClr val="FF3300"/>
              </a:solidFill>
              <a:round/>
              <a:headEnd/>
              <a:tailEnd/>
            </a:ln>
            <a:effectLst/>
          </p:spPr>
          <p:txBody>
            <a:bodyPr/>
            <a:lstStyle/>
            <a:p>
              <a:pPr algn="just"/>
              <a:endParaRPr lang="en-US"/>
            </a:p>
          </p:txBody>
        </p:sp>
      </p:grpSp>
      <p:sp>
        <p:nvSpPr>
          <p:cNvPr id="44" name="Line 15"/>
          <p:cNvSpPr>
            <a:spLocks noChangeShapeType="1"/>
          </p:cNvSpPr>
          <p:nvPr/>
        </p:nvSpPr>
        <p:spPr bwMode="auto">
          <a:xfrm flipH="1">
            <a:off x="8367932" y="1433732"/>
            <a:ext cx="76200" cy="381000"/>
          </a:xfrm>
          <a:prstGeom prst="line">
            <a:avLst/>
          </a:prstGeom>
          <a:noFill/>
          <a:ln w="38100">
            <a:solidFill>
              <a:srgbClr val="FF3300"/>
            </a:solidFill>
            <a:round/>
            <a:headEnd/>
            <a:tailEnd/>
          </a:ln>
          <a:effectLst/>
        </p:spPr>
        <p:txBody>
          <a:bodyPr/>
          <a:lstStyle/>
          <a:p>
            <a:pPr algn="just"/>
            <a:endParaRPr lang="en-US"/>
          </a:p>
        </p:txBody>
      </p:sp>
      <p:sp>
        <p:nvSpPr>
          <p:cNvPr id="45" name="Line 15"/>
          <p:cNvSpPr>
            <a:spLocks noChangeShapeType="1"/>
          </p:cNvSpPr>
          <p:nvPr/>
        </p:nvSpPr>
        <p:spPr bwMode="auto">
          <a:xfrm flipH="1">
            <a:off x="1690468" y="3733800"/>
            <a:ext cx="76200" cy="381000"/>
          </a:xfrm>
          <a:prstGeom prst="line">
            <a:avLst/>
          </a:prstGeom>
          <a:noFill/>
          <a:ln w="38100">
            <a:solidFill>
              <a:srgbClr val="FF3300"/>
            </a:solidFill>
            <a:round/>
            <a:headEnd/>
            <a:tailEnd/>
          </a:ln>
          <a:effectLst/>
        </p:spPr>
        <p:txBody>
          <a:bodyPr/>
          <a:lstStyle/>
          <a:p>
            <a:pPr algn="just"/>
            <a:endParaRPr lang="en-US"/>
          </a:p>
        </p:txBody>
      </p:sp>
      <p:sp>
        <p:nvSpPr>
          <p:cNvPr id="46" name="Line 15"/>
          <p:cNvSpPr>
            <a:spLocks noChangeShapeType="1"/>
          </p:cNvSpPr>
          <p:nvPr/>
        </p:nvSpPr>
        <p:spPr bwMode="auto">
          <a:xfrm flipH="1">
            <a:off x="4219136" y="3380936"/>
            <a:ext cx="76200" cy="381000"/>
          </a:xfrm>
          <a:prstGeom prst="line">
            <a:avLst/>
          </a:prstGeom>
          <a:noFill/>
          <a:ln w="38100">
            <a:solidFill>
              <a:srgbClr val="FF3300"/>
            </a:solidFill>
            <a:round/>
            <a:headEnd/>
            <a:tailEnd/>
          </a:ln>
          <a:effectLst/>
        </p:spPr>
        <p:txBody>
          <a:bodyPr/>
          <a:lstStyle/>
          <a:p>
            <a:pPr algn="just"/>
            <a:r>
              <a:rPr lang="en-US" smtClean="0"/>
              <a:t>  </a:t>
            </a:r>
            <a:endParaRPr lang="en-US"/>
          </a:p>
        </p:txBody>
      </p:sp>
      <p:sp>
        <p:nvSpPr>
          <p:cNvPr id="47" name="Line 15"/>
          <p:cNvSpPr>
            <a:spLocks noChangeShapeType="1"/>
          </p:cNvSpPr>
          <p:nvPr/>
        </p:nvSpPr>
        <p:spPr bwMode="auto">
          <a:xfrm flipH="1">
            <a:off x="2895600" y="2743200"/>
            <a:ext cx="76200" cy="381000"/>
          </a:xfrm>
          <a:prstGeom prst="line">
            <a:avLst/>
          </a:prstGeom>
          <a:noFill/>
          <a:ln w="38100">
            <a:solidFill>
              <a:srgbClr val="FF3300"/>
            </a:solidFill>
            <a:round/>
            <a:headEnd/>
            <a:tailEnd/>
          </a:ln>
          <a:effectLst/>
        </p:spPr>
        <p:txBody>
          <a:bodyPr/>
          <a:lstStyle/>
          <a:p>
            <a:pPr algn="just"/>
            <a:endParaRPr lang="en-US"/>
          </a:p>
        </p:txBody>
      </p:sp>
      <p:grpSp>
        <p:nvGrpSpPr>
          <p:cNvPr id="48" name="Group 41"/>
          <p:cNvGrpSpPr>
            <a:grpSpLocks/>
          </p:cNvGrpSpPr>
          <p:nvPr/>
        </p:nvGrpSpPr>
        <p:grpSpPr bwMode="auto">
          <a:xfrm>
            <a:off x="3934264" y="3719732"/>
            <a:ext cx="152400" cy="381000"/>
            <a:chOff x="3408" y="3456"/>
            <a:chExt cx="96" cy="240"/>
          </a:xfrm>
        </p:grpSpPr>
        <p:sp>
          <p:nvSpPr>
            <p:cNvPr id="49" name="Line 39"/>
            <p:cNvSpPr>
              <a:spLocks noChangeShapeType="1"/>
            </p:cNvSpPr>
            <p:nvPr/>
          </p:nvSpPr>
          <p:spPr bwMode="auto">
            <a:xfrm flipH="1">
              <a:off x="3408" y="3456"/>
              <a:ext cx="48" cy="240"/>
            </a:xfrm>
            <a:prstGeom prst="line">
              <a:avLst/>
            </a:prstGeom>
            <a:noFill/>
            <a:ln w="38100">
              <a:solidFill>
                <a:srgbClr val="FF3300"/>
              </a:solidFill>
              <a:round/>
              <a:headEnd/>
              <a:tailEnd/>
            </a:ln>
            <a:effectLst/>
          </p:spPr>
          <p:txBody>
            <a:bodyPr/>
            <a:lstStyle/>
            <a:p>
              <a:pPr algn="just"/>
              <a:endParaRPr lang="en-US"/>
            </a:p>
          </p:txBody>
        </p:sp>
        <p:sp>
          <p:nvSpPr>
            <p:cNvPr id="50" name="Line 40"/>
            <p:cNvSpPr>
              <a:spLocks noChangeShapeType="1"/>
            </p:cNvSpPr>
            <p:nvPr/>
          </p:nvSpPr>
          <p:spPr bwMode="auto">
            <a:xfrm flipH="1">
              <a:off x="3456" y="3456"/>
              <a:ext cx="48" cy="240"/>
            </a:xfrm>
            <a:prstGeom prst="line">
              <a:avLst/>
            </a:prstGeom>
            <a:noFill/>
            <a:ln w="38100">
              <a:solidFill>
                <a:srgbClr val="FF3300"/>
              </a:solidFill>
              <a:round/>
              <a:headEnd/>
              <a:tailEnd/>
            </a:ln>
            <a:effectLst/>
          </p:spPr>
          <p:txBody>
            <a:bodyPr/>
            <a:lstStyle/>
            <a:p>
              <a:pPr algn="just"/>
              <a:endParaRPr lang="en-US"/>
            </a:p>
          </p:txBody>
        </p:sp>
      </p:grpSp>
      <p:grpSp>
        <p:nvGrpSpPr>
          <p:cNvPr id="51" name="Group 41"/>
          <p:cNvGrpSpPr>
            <a:grpSpLocks/>
          </p:cNvGrpSpPr>
          <p:nvPr/>
        </p:nvGrpSpPr>
        <p:grpSpPr bwMode="auto">
          <a:xfrm>
            <a:off x="5943600" y="2681068"/>
            <a:ext cx="152400" cy="381000"/>
            <a:chOff x="3408" y="3456"/>
            <a:chExt cx="96" cy="240"/>
          </a:xfrm>
        </p:grpSpPr>
        <p:sp>
          <p:nvSpPr>
            <p:cNvPr id="52" name="Line 39"/>
            <p:cNvSpPr>
              <a:spLocks noChangeShapeType="1"/>
            </p:cNvSpPr>
            <p:nvPr/>
          </p:nvSpPr>
          <p:spPr bwMode="auto">
            <a:xfrm flipH="1">
              <a:off x="3408" y="3456"/>
              <a:ext cx="48" cy="240"/>
            </a:xfrm>
            <a:prstGeom prst="line">
              <a:avLst/>
            </a:prstGeom>
            <a:noFill/>
            <a:ln w="38100">
              <a:solidFill>
                <a:srgbClr val="FF3300"/>
              </a:solidFill>
              <a:round/>
              <a:headEnd/>
              <a:tailEnd/>
            </a:ln>
            <a:effectLst/>
          </p:spPr>
          <p:txBody>
            <a:bodyPr/>
            <a:lstStyle/>
            <a:p>
              <a:pPr algn="just"/>
              <a:endParaRPr lang="en-US"/>
            </a:p>
          </p:txBody>
        </p:sp>
        <p:sp>
          <p:nvSpPr>
            <p:cNvPr id="53" name="Line 40"/>
            <p:cNvSpPr>
              <a:spLocks noChangeShapeType="1"/>
            </p:cNvSpPr>
            <p:nvPr/>
          </p:nvSpPr>
          <p:spPr bwMode="auto">
            <a:xfrm flipH="1">
              <a:off x="3456" y="3456"/>
              <a:ext cx="48" cy="240"/>
            </a:xfrm>
            <a:prstGeom prst="line">
              <a:avLst/>
            </a:prstGeom>
            <a:noFill/>
            <a:ln w="38100">
              <a:solidFill>
                <a:srgbClr val="FF3300"/>
              </a:solidFill>
              <a:round/>
              <a:headEnd/>
              <a:tailEnd/>
            </a:ln>
            <a:effectLst/>
          </p:spPr>
          <p:txBody>
            <a:bodyPr/>
            <a:lstStyle/>
            <a:p>
              <a:pPr algn="just"/>
              <a:endParaRPr lang="en-US"/>
            </a:p>
          </p:txBody>
        </p:sp>
      </p:grpSp>
      <p:sp>
        <p:nvSpPr>
          <p:cNvPr id="57" name="Line 15"/>
          <p:cNvSpPr>
            <a:spLocks noChangeShapeType="1"/>
          </p:cNvSpPr>
          <p:nvPr/>
        </p:nvSpPr>
        <p:spPr bwMode="auto">
          <a:xfrm flipH="1">
            <a:off x="1842868" y="3366868"/>
            <a:ext cx="76200" cy="381000"/>
          </a:xfrm>
          <a:prstGeom prst="line">
            <a:avLst/>
          </a:prstGeom>
          <a:noFill/>
          <a:ln w="38100">
            <a:solidFill>
              <a:srgbClr val="FF3300"/>
            </a:solidFill>
            <a:round/>
            <a:headEnd/>
            <a:tailEnd/>
          </a:ln>
          <a:effectLst/>
        </p:spPr>
        <p:txBody>
          <a:bodyPr/>
          <a:lstStyle/>
          <a:p>
            <a:pPr algn="just"/>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wedge">
                                      <p:cBhvr>
                                        <p:cTn id="7" dur="2000"/>
                                        <p:tgtEl>
                                          <p:spTgt spid="512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8"/>
                                        </p:tgtEl>
                                        <p:attrNameLst>
                                          <p:attrName>style.visibility</p:attrName>
                                        </p:attrNameLst>
                                      </p:cBhvr>
                                      <p:to>
                                        <p:strVal val="visible"/>
                                      </p:to>
                                    </p:set>
                                    <p:animEffect transition="in" filter="box(in)">
                                      <p:cBhvr>
                                        <p:cTn id="12" dur="500"/>
                                        <p:tgtEl>
                                          <p:spTgt spid="512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129"/>
                                        </p:tgtEl>
                                        <p:attrNameLst>
                                          <p:attrName>style.visibility</p:attrName>
                                        </p:attrNameLst>
                                      </p:cBhvr>
                                      <p:to>
                                        <p:strVal val="visible"/>
                                      </p:to>
                                    </p:set>
                                    <p:anim calcmode="lin" valueType="num">
                                      <p:cBhvr additive="base">
                                        <p:cTn id="17" dur="500" fill="hold"/>
                                        <p:tgtEl>
                                          <p:spTgt spid="5129"/>
                                        </p:tgtEl>
                                        <p:attrNameLst>
                                          <p:attrName>ppt_x</p:attrName>
                                        </p:attrNameLst>
                                      </p:cBhvr>
                                      <p:tavLst>
                                        <p:tav tm="0">
                                          <p:val>
                                            <p:strVal val="#ppt_x"/>
                                          </p:val>
                                        </p:tav>
                                        <p:tav tm="100000">
                                          <p:val>
                                            <p:strVal val="#ppt_x"/>
                                          </p:val>
                                        </p:tav>
                                      </p:tavLst>
                                    </p:anim>
                                    <p:anim calcmode="lin" valueType="num">
                                      <p:cBhvr additive="base">
                                        <p:cTn id="18" dur="500" fill="hold"/>
                                        <p:tgtEl>
                                          <p:spTgt spid="512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checkerboard(across)">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checkerboard(across)">
                                      <p:cBhvr>
                                        <p:cTn id="28" dur="500"/>
                                        <p:tgtEl>
                                          <p:spTgt spid="41"/>
                                        </p:tgtEl>
                                      </p:cBhvr>
                                    </p:animEffect>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edge">
                                      <p:cBhvr>
                                        <p:cTn id="33" dur="500"/>
                                        <p:tgtEl>
                                          <p:spTgt spid="44"/>
                                        </p:tgtEl>
                                      </p:cBhvr>
                                    </p:animEffect>
                                  </p:childTnLst>
                                </p:cTn>
                              </p:par>
                            </p:childTnLst>
                          </p:cTn>
                        </p:par>
                      </p:childTnLst>
                    </p:cTn>
                  </p:par>
                  <p:par>
                    <p:cTn id="34" fill="hold">
                      <p:stCondLst>
                        <p:cond delay="indefinite"/>
                      </p:stCondLst>
                      <p:childTnLst>
                        <p:par>
                          <p:cTn id="35" fill="hold">
                            <p:stCondLst>
                              <p:cond delay="0"/>
                            </p:stCondLst>
                            <p:childTnLst>
                              <p:par>
                                <p:cTn id="36" presetID="20" presetClass="entr" presetSubtype="0" fill="hold" grpId="0" nodeType="click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wedge">
                                      <p:cBhvr>
                                        <p:cTn id="38" dur="500"/>
                                        <p:tgtEl>
                                          <p:spTgt spid="45"/>
                                        </p:tgtEl>
                                      </p:cBhvr>
                                    </p:animEffect>
                                  </p:childTnLst>
                                </p:cTn>
                              </p:par>
                            </p:childTnLst>
                          </p:cTn>
                        </p:par>
                      </p:childTnLst>
                    </p:cTn>
                  </p:par>
                  <p:par>
                    <p:cTn id="39" fill="hold">
                      <p:stCondLst>
                        <p:cond delay="indefinite"/>
                      </p:stCondLst>
                      <p:childTnLst>
                        <p:par>
                          <p:cTn id="40" fill="hold">
                            <p:stCondLst>
                              <p:cond delay="0"/>
                            </p:stCondLst>
                            <p:childTnLst>
                              <p:par>
                                <p:cTn id="41" presetID="20"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edge">
                                      <p:cBhvr>
                                        <p:cTn id="43" dur="500"/>
                                        <p:tgtEl>
                                          <p:spTgt spid="46"/>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edge">
                                      <p:cBhvr>
                                        <p:cTn id="48" dur="500"/>
                                        <p:tgtEl>
                                          <p:spTgt spid="47"/>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checkerboard(across)">
                                      <p:cBhvr>
                                        <p:cTn id="53" dur="500"/>
                                        <p:tgtEl>
                                          <p:spTgt spid="48"/>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nodeType="click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checkerboard(across)">
                                      <p:cBhvr>
                                        <p:cTn id="58" dur="500"/>
                                        <p:tgtEl>
                                          <p:spTgt spid="51"/>
                                        </p:tgtEl>
                                      </p:cBhvr>
                                    </p:animEffect>
                                  </p:childTnLst>
                                </p:cTn>
                              </p:par>
                            </p:childTnLst>
                          </p:cTn>
                        </p:par>
                      </p:childTnLst>
                    </p:cTn>
                  </p:par>
                  <p:par>
                    <p:cTn id="59" fill="hold">
                      <p:stCondLst>
                        <p:cond delay="indefinite"/>
                      </p:stCondLst>
                      <p:childTnLst>
                        <p:par>
                          <p:cTn id="60" fill="hold">
                            <p:stCondLst>
                              <p:cond delay="0"/>
                            </p:stCondLst>
                            <p:childTnLst>
                              <p:par>
                                <p:cTn id="61" presetID="20" presetClass="entr" presetSubtype="0" fill="hold" grpId="0" nodeType="click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edge">
                                      <p:cBhvr>
                                        <p:cTn id="63"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p:bldP spid="5128" grpId="0"/>
      <p:bldP spid="5129" grpId="0"/>
      <p:bldP spid="44" grpId="0" animBg="1"/>
      <p:bldP spid="45" grpId="0" animBg="1"/>
      <p:bldP spid="46" grpId="0" animBg="1"/>
      <p:bldP spid="47" grpId="0" animBg="1"/>
      <p:bldP spid="5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WordArt 6"/>
          <p:cNvSpPr>
            <a:spLocks noChangeArrowheads="1" noChangeShapeType="1" noTextEdit="1"/>
          </p:cNvSpPr>
          <p:nvPr/>
        </p:nvSpPr>
        <p:spPr bwMode="auto">
          <a:xfrm>
            <a:off x="2290763" y="914400"/>
            <a:ext cx="4795837" cy="990600"/>
          </a:xfrm>
          <a:prstGeom prst="rect">
            <a:avLst/>
          </a:prstGeom>
        </p:spPr>
        <p:txBody>
          <a:bodyPr wrap="none" fromWordArt="1">
            <a:prstTxWarp prst="textDoubleWave1">
              <a:avLst>
                <a:gd name="adj1" fmla="val 6500"/>
                <a:gd name="adj2" fmla="val 0"/>
              </a:avLst>
            </a:prstTxWarp>
          </a:bodyPr>
          <a:lstStyle/>
          <a:p>
            <a:pPr algn="ctr"/>
            <a:r>
              <a:rPr lang="vi-VN" sz="3600" kern="10" spc="-360">
                <a:ln w="12700">
                  <a:solidFill>
                    <a:srgbClr val="000099"/>
                  </a:solidFill>
                  <a:round/>
                  <a:headEnd/>
                  <a:tailEnd/>
                </a:ln>
                <a:solidFill>
                  <a:srgbClr val="33CCFF"/>
                </a:solidFill>
                <a:effectLst>
                  <a:outerShdw dist="125724" dir="18900000" algn="ctr" rotWithShape="0">
                    <a:srgbClr val="000099"/>
                  </a:outerShdw>
                </a:effectLst>
                <a:latin typeface="+mj-lt"/>
                <a:cs typeface="Arial"/>
              </a:rPr>
              <a:t>Luyện đọc trong nhóm</a:t>
            </a:r>
            <a:endPar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mj-lt"/>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WordArt 7"/>
          <p:cNvSpPr>
            <a:spLocks noChangeArrowheads="1" noChangeShapeType="1" noTextEdit="1"/>
          </p:cNvSpPr>
          <p:nvPr/>
        </p:nvSpPr>
        <p:spPr bwMode="auto">
          <a:xfrm>
            <a:off x="762000" y="609600"/>
            <a:ext cx="2971800" cy="798512"/>
          </a:xfrm>
          <a:prstGeom prst="rect">
            <a:avLst/>
          </a:prstGeom>
        </p:spPr>
        <p:txBody>
          <a:bodyPr wrap="none" fromWordArt="1">
            <a:prstTxWarp prst="textCanUp">
              <a:avLst>
                <a:gd name="adj" fmla="val 85713"/>
              </a:avLst>
            </a:prstTxWarp>
          </a:bodyPr>
          <a:lstStyle/>
          <a:p>
            <a:pPr algn="ctr"/>
            <a:r>
              <a:rPr lang="en-US" sz="3600" kern="10">
                <a:ln w="9525">
                  <a:solidFill>
                    <a:srgbClr val="000000"/>
                  </a:solidFill>
                  <a:round/>
                  <a:headEnd/>
                  <a:tailEnd/>
                </a:ln>
                <a:solidFill>
                  <a:schemeClr val="bg2"/>
                </a:solidFill>
                <a:latin typeface="Times New Roman" pitchFamily="18" charset="0"/>
                <a:cs typeface="Times New Roman" pitchFamily="18" charset="0"/>
              </a:rPr>
              <a:t>Tìm hiểu bài</a:t>
            </a:r>
          </a:p>
        </p:txBody>
      </p:sp>
      <p:sp>
        <p:nvSpPr>
          <p:cNvPr id="7177" name="AutoShape 9"/>
          <p:cNvSpPr>
            <a:spLocks noChangeArrowheads="1"/>
          </p:cNvSpPr>
          <p:nvPr/>
        </p:nvSpPr>
        <p:spPr bwMode="auto">
          <a:xfrm>
            <a:off x="1295400" y="1776412"/>
            <a:ext cx="5791200" cy="685800"/>
          </a:xfrm>
          <a:prstGeom prst="wedgeRectCallout">
            <a:avLst>
              <a:gd name="adj1" fmla="val -37500"/>
              <a:gd name="adj2" fmla="val 131481"/>
            </a:avLst>
          </a:prstGeom>
          <a:solidFill>
            <a:srgbClr val="0033CC"/>
          </a:solidFill>
          <a:ln w="9525">
            <a:solidFill>
              <a:srgbClr val="0033CC"/>
            </a:solidFill>
            <a:miter lim="800000"/>
            <a:headEnd/>
            <a:tailEnd/>
          </a:ln>
        </p:spPr>
        <p:txBody>
          <a:bodyPr/>
          <a:lstStyle/>
          <a:p>
            <a:pPr algn="ctr"/>
            <a:r>
              <a:rPr lang="en-US" sz="2400">
                <a:solidFill>
                  <a:schemeClr val="bg1"/>
                </a:solidFill>
                <a:latin typeface="Times New Roman" pitchFamily="18" charset="0"/>
                <a:cs typeface="Times New Roman" pitchFamily="18" charset="0"/>
              </a:rPr>
              <a:t>1. Do đâu chàng trai có viên ngọc</a:t>
            </a:r>
            <a:r>
              <a:rPr lang="en-US" sz="2400">
                <a:latin typeface="Times New Roman" pitchFamily="18" charset="0"/>
                <a:cs typeface="Times New Roman" pitchFamily="18" charset="0"/>
              </a:rPr>
              <a:t> </a:t>
            </a:r>
            <a:r>
              <a:rPr lang="en-US" sz="2400">
                <a:solidFill>
                  <a:schemeClr val="bg1"/>
                </a:solidFill>
                <a:latin typeface="Times New Roman" pitchFamily="18" charset="0"/>
                <a:cs typeface="Times New Roman" pitchFamily="18" charset="0"/>
              </a:rPr>
              <a:t>quý ?</a:t>
            </a:r>
          </a:p>
        </p:txBody>
      </p:sp>
      <p:sp>
        <p:nvSpPr>
          <p:cNvPr id="7178" name="Text Box 10"/>
          <p:cNvSpPr txBox="1">
            <a:spLocks noChangeArrowheads="1"/>
          </p:cNvSpPr>
          <p:nvPr/>
        </p:nvSpPr>
        <p:spPr bwMode="auto">
          <a:xfrm>
            <a:off x="1066800" y="3211512"/>
            <a:ext cx="6400800" cy="1200329"/>
          </a:xfrm>
          <a:prstGeom prst="rect">
            <a:avLst/>
          </a:prstGeom>
          <a:noFill/>
          <a:ln w="9525">
            <a:noFill/>
            <a:miter lim="800000"/>
            <a:headEnd/>
            <a:tailEnd/>
          </a:ln>
        </p:spPr>
        <p:txBody>
          <a:bodyPr>
            <a:spAutoFit/>
          </a:bodyPr>
          <a:lstStyle/>
          <a:p>
            <a:pPr>
              <a:spcBef>
                <a:spcPct val="50000"/>
              </a:spcBef>
            </a:pPr>
            <a:r>
              <a:rPr lang="en-US" sz="2400">
                <a:latin typeface="Times New Roman" pitchFamily="18" charset="0"/>
                <a:cs typeface="Times New Roman" pitchFamily="18" charset="0"/>
              </a:rPr>
              <a:t> </a:t>
            </a:r>
            <a:r>
              <a:rPr lang="en-US" sz="2400" b="1">
                <a:solidFill>
                  <a:srgbClr val="663300"/>
                </a:solidFill>
                <a:latin typeface="Times New Roman" pitchFamily="18" charset="0"/>
                <a:cs typeface="Times New Roman" pitchFamily="18" charset="0"/>
              </a:rPr>
              <a:t>Chàng cứu con rắn nước. Con rắn ấy là con của Long Vương. Long Vương tặng chàng viên ngọc quý.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177"/>
                                        </p:tgtEl>
                                        <p:attrNameLst>
                                          <p:attrName>style.visibility</p:attrName>
                                        </p:attrNameLst>
                                      </p:cBhvr>
                                      <p:to>
                                        <p:strVal val="visible"/>
                                      </p:to>
                                    </p:set>
                                    <p:animEffect transition="in" filter="plus(in)">
                                      <p:cBhvr>
                                        <p:cTn id="7" dur="2000"/>
                                        <p:tgtEl>
                                          <p:spTgt spid="7177"/>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178"/>
                                        </p:tgtEl>
                                        <p:attrNameLst>
                                          <p:attrName>style.visibility</p:attrName>
                                        </p:attrNameLst>
                                      </p:cBhvr>
                                      <p:to>
                                        <p:strVal val="visible"/>
                                      </p:to>
                                    </p:set>
                                    <p:animEffect transition="in" filter="wedge">
                                      <p:cBhvr>
                                        <p:cTn id="12" dur="500"/>
                                        <p:tgtEl>
                                          <p:spTgt spid="7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animBg="1"/>
      <p:bldP spid="71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AutoShape 7"/>
          <p:cNvSpPr>
            <a:spLocks noChangeArrowheads="1"/>
          </p:cNvSpPr>
          <p:nvPr/>
        </p:nvSpPr>
        <p:spPr bwMode="auto">
          <a:xfrm>
            <a:off x="1752600" y="762000"/>
            <a:ext cx="6096000" cy="990600"/>
          </a:xfrm>
          <a:prstGeom prst="wedgeEllipseCallout">
            <a:avLst>
              <a:gd name="adj1" fmla="val -44685"/>
              <a:gd name="adj2" fmla="val 142306"/>
            </a:avLst>
          </a:prstGeom>
          <a:solidFill>
            <a:srgbClr val="996600"/>
          </a:solidFill>
          <a:ln w="9525">
            <a:solidFill>
              <a:schemeClr val="tx1"/>
            </a:solidFill>
            <a:miter lim="800000"/>
            <a:headEnd/>
            <a:tailEnd/>
          </a:ln>
        </p:spPr>
        <p:txBody>
          <a:bodyPr/>
          <a:lstStyle/>
          <a:p>
            <a:pPr algn="ctr"/>
            <a:r>
              <a:rPr lang="en-US" sz="2400" b="1">
                <a:solidFill>
                  <a:schemeClr val="bg1"/>
                </a:solidFill>
                <a:latin typeface="Times New Roman" pitchFamily="18" charset="0"/>
                <a:cs typeface="Times New Roman" pitchFamily="18" charset="0"/>
              </a:rPr>
              <a:t>2. Ai đánh tráo viên ngọc ?</a:t>
            </a:r>
          </a:p>
        </p:txBody>
      </p:sp>
      <p:sp>
        <p:nvSpPr>
          <p:cNvPr id="8200" name="Text Box 8"/>
          <p:cNvSpPr txBox="1">
            <a:spLocks noChangeArrowheads="1"/>
          </p:cNvSpPr>
          <p:nvPr/>
        </p:nvSpPr>
        <p:spPr bwMode="auto">
          <a:xfrm>
            <a:off x="1447800" y="2743200"/>
            <a:ext cx="6553200" cy="830997"/>
          </a:xfrm>
          <a:prstGeom prst="rect">
            <a:avLst/>
          </a:prstGeom>
          <a:noFill/>
          <a:ln w="9525">
            <a:noFill/>
            <a:miter lim="800000"/>
            <a:headEnd/>
            <a:tailEnd/>
          </a:ln>
        </p:spPr>
        <p:txBody>
          <a:bodyPr>
            <a:spAutoFit/>
          </a:bodyPr>
          <a:lstStyle/>
          <a:p>
            <a:pPr>
              <a:spcBef>
                <a:spcPct val="50000"/>
              </a:spcBef>
            </a:pPr>
            <a:r>
              <a:rPr lang="en-US">
                <a:latin typeface="Times New Roman" pitchFamily="18" charset="0"/>
                <a:cs typeface="Times New Roman" pitchFamily="18" charset="0"/>
              </a:rPr>
              <a:t>  </a:t>
            </a:r>
            <a:r>
              <a:rPr lang="en-US" sz="2400" b="1">
                <a:latin typeface="Times New Roman" pitchFamily="18" charset="0"/>
                <a:cs typeface="Times New Roman" pitchFamily="18" charset="0"/>
              </a:rPr>
              <a:t>Một người thợ kim hoàn đánh tráo viên ngọc khi biết đó là viên ngọc quý, hiếm.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circle(in)">
                                      <p:cBhvr>
                                        <p:cTn id="7" dur="500"/>
                                        <p:tgtEl>
                                          <p:spTgt spid="819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Effect transition="in" filter="diamond(in)">
                                      <p:cBhvr>
                                        <p:cTn id="12" dur="2000"/>
                                        <p:tgtEl>
                                          <p:spTgt spid="8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P spid="820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AutoShape 7"/>
          <p:cNvSpPr>
            <a:spLocks noChangeArrowheads="1"/>
          </p:cNvSpPr>
          <p:nvPr/>
        </p:nvSpPr>
        <p:spPr bwMode="auto">
          <a:xfrm>
            <a:off x="309563" y="457200"/>
            <a:ext cx="8610600" cy="1752600"/>
          </a:xfrm>
          <a:prstGeom prst="wedgeRoundRectCallout">
            <a:avLst>
              <a:gd name="adj1" fmla="val -34588"/>
              <a:gd name="adj2" fmla="val 61231"/>
              <a:gd name="adj3" fmla="val 16667"/>
            </a:avLst>
          </a:prstGeom>
          <a:solidFill>
            <a:srgbClr val="00CC00"/>
          </a:solidFill>
          <a:ln w="9525">
            <a:solidFill>
              <a:schemeClr val="tx1"/>
            </a:solidFill>
            <a:miter lim="800000"/>
            <a:headEnd/>
            <a:tailEnd/>
          </a:ln>
        </p:spPr>
        <p:txBody>
          <a:bodyPr/>
          <a:lstStyle/>
          <a:p>
            <a:pPr algn="ctr"/>
            <a:r>
              <a:rPr lang="en-US" sz="2400" b="1">
                <a:solidFill>
                  <a:schemeClr val="bg1"/>
                </a:solidFill>
                <a:latin typeface="Times New Roman" pitchFamily="18" charset="0"/>
                <a:cs typeface="Times New Roman" pitchFamily="18" charset="0"/>
              </a:rPr>
              <a:t>3. Mèo và Chó đã làm cách nào để lấy lại viên ngọc ?</a:t>
            </a:r>
          </a:p>
          <a:p>
            <a:pPr algn="ctr"/>
            <a:r>
              <a:rPr lang="en-US" sz="2400" b="1">
                <a:solidFill>
                  <a:schemeClr val="bg1"/>
                </a:solidFill>
                <a:latin typeface="Times New Roman" pitchFamily="18" charset="0"/>
                <a:cs typeface="Times New Roman" pitchFamily="18" charset="0"/>
              </a:rPr>
              <a:t>     a, Ở nhà người thợ kim hoàn ?</a:t>
            </a:r>
          </a:p>
          <a:p>
            <a:pPr algn="ctr"/>
            <a:r>
              <a:rPr lang="en-US" sz="2400" b="1">
                <a:solidFill>
                  <a:schemeClr val="bg1"/>
                </a:solidFill>
                <a:latin typeface="Times New Roman" pitchFamily="18" charset="0"/>
                <a:cs typeface="Times New Roman" pitchFamily="18" charset="0"/>
              </a:rPr>
              <a:t>b, Khi ngọc bị cá đớp mất ?</a:t>
            </a:r>
          </a:p>
          <a:p>
            <a:pPr algn="ctr"/>
            <a:r>
              <a:rPr lang="en-US" sz="2400" b="1">
                <a:solidFill>
                  <a:schemeClr val="bg1"/>
                </a:solidFill>
                <a:latin typeface="Times New Roman" pitchFamily="18" charset="0"/>
                <a:cs typeface="Times New Roman" pitchFamily="18" charset="0"/>
              </a:rPr>
              <a:t>    c, Khi ngọc bị quạ cướp mất ?</a:t>
            </a:r>
          </a:p>
        </p:txBody>
      </p:sp>
      <p:sp>
        <p:nvSpPr>
          <p:cNvPr id="9224" name="Text Box 8"/>
          <p:cNvSpPr txBox="1">
            <a:spLocks noChangeArrowheads="1"/>
          </p:cNvSpPr>
          <p:nvPr/>
        </p:nvSpPr>
        <p:spPr bwMode="auto">
          <a:xfrm>
            <a:off x="762000" y="2366962"/>
            <a:ext cx="7620000" cy="830997"/>
          </a:xfrm>
          <a:prstGeom prst="rect">
            <a:avLst/>
          </a:prstGeom>
          <a:noFill/>
          <a:ln w="9525">
            <a:noFill/>
            <a:miter lim="800000"/>
            <a:headEnd/>
            <a:tailEnd/>
          </a:ln>
        </p:spPr>
        <p:txBody>
          <a:bodyPr>
            <a:spAutoFit/>
          </a:bodyPr>
          <a:lstStyle/>
          <a:p>
            <a:pPr>
              <a:spcBef>
                <a:spcPct val="50000"/>
              </a:spcBef>
            </a:pPr>
            <a:r>
              <a:rPr lang="en-US" sz="2400" b="1">
                <a:solidFill>
                  <a:srgbClr val="0033CC"/>
                </a:solidFill>
                <a:latin typeface="Times New Roman" pitchFamily="18" charset="0"/>
                <a:cs typeface="Times New Roman" pitchFamily="18" charset="0"/>
              </a:rPr>
              <a:t>a, Ở nhà người thợ kim hoàn Mèo bắt một con chuột đi</a:t>
            </a:r>
            <a:r>
              <a:rPr lang="en-US" sz="2400" b="1">
                <a:latin typeface="Times New Roman" pitchFamily="18" charset="0"/>
                <a:cs typeface="Times New Roman" pitchFamily="18" charset="0"/>
              </a:rPr>
              <a:t> </a:t>
            </a:r>
            <a:r>
              <a:rPr lang="en-US" sz="2400" b="1">
                <a:solidFill>
                  <a:srgbClr val="0033CC"/>
                </a:solidFill>
                <a:latin typeface="Times New Roman" pitchFamily="18" charset="0"/>
                <a:cs typeface="Times New Roman" pitchFamily="18" charset="0"/>
              </a:rPr>
              <a:t>tìm ngọc. Con chuột tìm được.</a:t>
            </a:r>
          </a:p>
        </p:txBody>
      </p:sp>
      <p:sp>
        <p:nvSpPr>
          <p:cNvPr id="9225" name="Text Box 9"/>
          <p:cNvSpPr txBox="1">
            <a:spLocks noChangeArrowheads="1"/>
          </p:cNvSpPr>
          <p:nvPr/>
        </p:nvSpPr>
        <p:spPr bwMode="auto">
          <a:xfrm>
            <a:off x="762000" y="3143250"/>
            <a:ext cx="7772400" cy="1200329"/>
          </a:xfrm>
          <a:prstGeom prst="rect">
            <a:avLst/>
          </a:prstGeom>
          <a:noFill/>
          <a:ln w="9525">
            <a:noFill/>
            <a:miter lim="800000"/>
            <a:headEnd/>
            <a:tailEnd/>
          </a:ln>
        </p:spPr>
        <p:txBody>
          <a:bodyPr>
            <a:spAutoFit/>
          </a:bodyPr>
          <a:lstStyle/>
          <a:p>
            <a:pPr>
              <a:spcBef>
                <a:spcPct val="50000"/>
              </a:spcBef>
            </a:pPr>
            <a:r>
              <a:rPr lang="en-US" sz="2400" b="1">
                <a:solidFill>
                  <a:srgbClr val="CC3300"/>
                </a:solidFill>
                <a:latin typeface="Times New Roman" pitchFamily="18" charset="0"/>
                <a:cs typeface="Times New Roman" pitchFamily="18" charset="0"/>
              </a:rPr>
              <a:t>b, Khi ngọc bị chó đớp mất, Mèo và Chó rình bên sông, thấy có người đánh được con cá lớn, mổ ruột ra có viên ngọc, Mèo nhảy tới ngoạm ngọc chạy.</a:t>
            </a:r>
          </a:p>
        </p:txBody>
      </p:sp>
      <p:sp>
        <p:nvSpPr>
          <p:cNvPr id="9226" name="Text Box 10"/>
          <p:cNvSpPr txBox="1">
            <a:spLocks noChangeArrowheads="1"/>
          </p:cNvSpPr>
          <p:nvPr/>
        </p:nvSpPr>
        <p:spPr bwMode="auto">
          <a:xfrm>
            <a:off x="719138" y="4286250"/>
            <a:ext cx="7772400" cy="1200329"/>
          </a:xfrm>
          <a:prstGeom prst="rect">
            <a:avLst/>
          </a:prstGeom>
          <a:noFill/>
          <a:ln w="9525">
            <a:noFill/>
            <a:miter lim="800000"/>
            <a:headEnd/>
            <a:tailEnd/>
          </a:ln>
        </p:spPr>
        <p:txBody>
          <a:bodyPr>
            <a:spAutoFit/>
          </a:bodyPr>
          <a:lstStyle/>
          <a:p>
            <a:pPr>
              <a:spcBef>
                <a:spcPct val="50000"/>
              </a:spcBef>
            </a:pPr>
            <a:r>
              <a:rPr lang="en-US" sz="2400" b="1">
                <a:latin typeface="Times New Roman" pitchFamily="18" charset="0"/>
                <a:cs typeface="Times New Roman" pitchFamily="18" charset="0"/>
              </a:rPr>
              <a:t>c, Khi ngọc bị quạ cướp mất, Mèo nằm phơi bụng vờ chết. Quạ sà xuống toan rỉa thịt, Mèo nhảy xổ lên vồ. Quạ van lạy, trả lại ngọc.</a:t>
            </a:r>
          </a:p>
        </p:txBody>
      </p:sp>
      <p:pic>
        <p:nvPicPr>
          <p:cNvPr id="9227" name="Picture 11" descr="TLnhom"/>
          <p:cNvPicPr>
            <a:picLocks noChangeAspect="1" noChangeArrowheads="1" noCrop="1"/>
          </p:cNvPicPr>
          <p:nvPr/>
        </p:nvPicPr>
        <p:blipFill>
          <a:blip r:embed="rId3"/>
          <a:srcRect/>
          <a:stretch>
            <a:fillRect/>
          </a:stretch>
        </p:blipFill>
        <p:spPr bwMode="auto">
          <a:xfrm>
            <a:off x="5791200" y="2652712"/>
            <a:ext cx="2743200" cy="1676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wedge">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922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1" presetClass="exit" presetSubtype="4" fill="hold" nodeType="clickEffect">
                                  <p:stCondLst>
                                    <p:cond delay="0"/>
                                  </p:stCondLst>
                                  <p:childTnLst>
                                    <p:animEffect transition="out" filter="wheel(4)">
                                      <p:cBhvr>
                                        <p:cTn id="15" dur="2000"/>
                                        <p:tgtEl>
                                          <p:spTgt spid="9227"/>
                                        </p:tgtEl>
                                      </p:cBhvr>
                                    </p:animEffect>
                                    <p:set>
                                      <p:cBhvr>
                                        <p:cTn id="16" dur="1" fill="hold">
                                          <p:stCondLst>
                                            <p:cond delay="1999"/>
                                          </p:stCondLst>
                                        </p:cTn>
                                        <p:tgtEl>
                                          <p:spTgt spid="922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3" presetClass="entr" presetSubtype="16" fill="hold" grpId="0" nodeType="clickEffect">
                                  <p:stCondLst>
                                    <p:cond delay="0"/>
                                  </p:stCondLst>
                                  <p:childTnLst>
                                    <p:set>
                                      <p:cBhvr>
                                        <p:cTn id="20" dur="1" fill="hold">
                                          <p:stCondLst>
                                            <p:cond delay="0"/>
                                          </p:stCondLst>
                                        </p:cTn>
                                        <p:tgtEl>
                                          <p:spTgt spid="9224"/>
                                        </p:tgtEl>
                                        <p:attrNameLst>
                                          <p:attrName>style.visibility</p:attrName>
                                        </p:attrNameLst>
                                      </p:cBhvr>
                                      <p:to>
                                        <p:strVal val="visible"/>
                                      </p:to>
                                    </p:set>
                                    <p:animEffect transition="in" filter="plus(in)">
                                      <p:cBhvr>
                                        <p:cTn id="21" dur="500"/>
                                        <p:tgtEl>
                                          <p:spTgt spid="9224"/>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9225"/>
                                        </p:tgtEl>
                                        <p:attrNameLst>
                                          <p:attrName>style.visibility</p:attrName>
                                        </p:attrNameLst>
                                      </p:cBhvr>
                                      <p:to>
                                        <p:strVal val="visible"/>
                                      </p:to>
                                    </p:set>
                                    <p:animEffect transition="in" filter="circle(in)">
                                      <p:cBhvr>
                                        <p:cTn id="26" dur="2000"/>
                                        <p:tgtEl>
                                          <p:spTgt spid="9225"/>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26"/>
                                        </p:tgtEl>
                                        <p:attrNameLst>
                                          <p:attrName>style.visibility</p:attrName>
                                        </p:attrNameLst>
                                      </p:cBhvr>
                                      <p:to>
                                        <p:strVal val="visible"/>
                                      </p:to>
                                    </p:set>
                                    <p:anim calcmode="lin" valueType="num">
                                      <p:cBhvr additive="base">
                                        <p:cTn id="31" dur="500" fill="hold"/>
                                        <p:tgtEl>
                                          <p:spTgt spid="9226"/>
                                        </p:tgtEl>
                                        <p:attrNameLst>
                                          <p:attrName>ppt_x</p:attrName>
                                        </p:attrNameLst>
                                      </p:cBhvr>
                                      <p:tavLst>
                                        <p:tav tm="0">
                                          <p:val>
                                            <p:strVal val="#ppt_x"/>
                                          </p:val>
                                        </p:tav>
                                        <p:tav tm="100000">
                                          <p:val>
                                            <p:strVal val="#ppt_x"/>
                                          </p:val>
                                        </p:tav>
                                      </p:tavLst>
                                    </p:anim>
                                    <p:anim calcmode="lin" valueType="num">
                                      <p:cBhvr additive="base">
                                        <p:cTn id="32" dur="500" fill="hold"/>
                                        <p:tgtEl>
                                          <p:spTgt spid="92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p:bldP spid="9224" grpId="0"/>
      <p:bldP spid="9225" grpId="0"/>
      <p:bldP spid="922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0&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3&quot;&gt;&lt;property id=&quot;20148&quot; value=&quot;5&quot;/&gt;&lt;property id=&quot;20300&quot; value=&quot;Slide 10&quot;/&gt;&lt;property id=&quot;20307&quot; value=&quot;266&quot;/&gt;&lt;/object&gt;&lt;object type=&quot;3&quot; unique_id=&quot;10014&quot;&gt;&lt;property id=&quot;20148&quot; value=&quot;5&quot;/&gt;&lt;property id=&quot;20300&quot; value=&quot;Slide 11&quot;/&gt;&lt;property id=&quot;20307&quot; value=&quot;267&quot;/&gt;&lt;/object&gt;&lt;object type=&quot;3&quot; unique_id=&quot;10015&quot;&gt;&lt;property id=&quot;20148&quot; value=&quot;5&quot;/&gt;&lt;property id=&quot;20300&quot; value=&quot;Slide 12&quot;/&gt;&lt;property id=&quot;20307&quot; value=&quot;26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464</Words>
  <Application>Microsoft Office PowerPoint</Application>
  <PresentationFormat>On-screen Show (4:3)</PresentationFormat>
  <Paragraphs>49</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trang-long bien</dc:creator>
  <cp:lastModifiedBy>A</cp:lastModifiedBy>
  <cp:revision>4</cp:revision>
  <dcterms:created xsi:type="dcterms:W3CDTF">2015-12-17T01:43:18Z</dcterms:created>
  <dcterms:modified xsi:type="dcterms:W3CDTF">2016-12-20T02:14:50Z</dcterms:modified>
</cp:coreProperties>
</file>